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66" r:id="rId3"/>
    <p:sldId id="267" r:id="rId4"/>
    <p:sldId id="273" r:id="rId5"/>
    <p:sldId id="257" r:id="rId6"/>
    <p:sldId id="263" r:id="rId7"/>
    <p:sldId id="260" r:id="rId8"/>
    <p:sldId id="276" r:id="rId9"/>
    <p:sldId id="259" r:id="rId10"/>
    <p:sldId id="271" r:id="rId11"/>
    <p:sldId id="269" r:id="rId12"/>
    <p:sldId id="272" r:id="rId13"/>
    <p:sldId id="270" r:id="rId14"/>
    <p:sldId id="274" r:id="rId15"/>
    <p:sldId id="264" r:id="rId16"/>
    <p:sldId id="262" r:id="rId17"/>
    <p:sldId id="261" r:id="rId18"/>
    <p:sldId id="258" r:id="rId19"/>
    <p:sldId id="275" r:id="rId20"/>
    <p:sldId id="265" r:id="rId21"/>
  </p:sldIdLst>
  <p:sldSz cx="18288000" cy="10287000"/>
  <p:notesSz cx="6858000" cy="9144000"/>
  <p:embeddedFontLst>
    <p:embeddedFont>
      <p:font typeface="Poppins Bold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 Bold" panose="020B0604020202020204" charset="0"/>
      <p:regular r:id="rId28"/>
    </p:embeddedFont>
    <p:embeddedFont>
      <p:font typeface="Open Sans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3F27"/>
    <a:srgbClr val="061C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49E47-4282-4DE1-A617-B89FF1BE1E1E}" type="datetimeFigureOut">
              <a:rPr lang="en-GB" smtClean="0"/>
              <a:pPr/>
              <a:t>28/05/2025</a:t>
            </a:fld>
            <a:endParaRPr lang="en-GB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 smtClean="0"/>
              <a:t>Επεξεργασία 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GB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3412F-BA1A-41B3-AD97-CB1F533D729B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0052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3412F-BA1A-41B3-AD97-CB1F533D729B}" type="slidenum">
              <a:rPr lang="en-GB" smtClean="0"/>
              <a:pPr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392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6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Ορθογώνιο 17"/>
          <p:cNvSpPr/>
          <p:nvPr/>
        </p:nvSpPr>
        <p:spPr>
          <a:xfrm>
            <a:off x="1219200" y="390294"/>
            <a:ext cx="1575457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Project </a:t>
            </a:r>
            <a:endParaRPr lang="el-GR" sz="6000" b="1" dirty="0">
              <a:solidFill>
                <a:srgbClr val="0D3F27"/>
              </a:solidFill>
              <a:effectLst>
                <a:outerShdw blurRad="508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l-GR" sz="6000" b="1" dirty="0" smtClean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ΔΗΜΟΣ </a:t>
            </a:r>
            <a:r>
              <a:rPr lang="el-GR" sz="6000" b="1" dirty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ΔΕΛΤΑ ΚΑΙ ΠΕΡΙΒΑΛΛΟΝ</a:t>
            </a:r>
          </a:p>
          <a:p>
            <a:pPr algn="ctr"/>
            <a:r>
              <a:rPr lang="el-GR" sz="6000" b="1" dirty="0" smtClean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ΣΔΕ </a:t>
            </a:r>
            <a:r>
              <a:rPr lang="el-GR" sz="6000" b="1" dirty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ΔΕΛΤΑ</a:t>
            </a:r>
          </a:p>
          <a:p>
            <a:pPr algn="ctr"/>
            <a:r>
              <a:rPr lang="el-GR" sz="6000" b="1" dirty="0">
                <a:solidFill>
                  <a:srgbClr val="0D3F27"/>
                </a:solidFill>
                <a:effectLst>
                  <a:outerShdw blurRad="50800" dist="38100" dir="2700000" algn="tl">
                    <a:srgbClr val="000000"/>
                  </a:outerShdw>
                </a:effectLst>
              </a:rPr>
              <a:t>2024-2025 </a:t>
            </a:r>
            <a:endParaRPr lang="el-GR" sz="6000" dirty="0">
              <a:solidFill>
                <a:srgbClr val="0D3F27"/>
              </a:solidFill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6805780" y="4175946"/>
            <a:ext cx="5181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Διευθυντής</a:t>
            </a:r>
            <a:r>
              <a:rPr lang="en-US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Βουλγαράκης </a:t>
            </a:r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Χαράλαμπος</a:t>
            </a:r>
            <a:endParaRPr lang="el-GR" sz="2000" b="1" dirty="0">
              <a:solidFill>
                <a:srgbClr val="061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Ορθογώνιο 20"/>
          <p:cNvSpPr/>
          <p:nvPr/>
        </p:nvSpPr>
        <p:spPr>
          <a:xfrm>
            <a:off x="7408453" y="4610100"/>
            <a:ext cx="457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ΕΠΙΒΛΕΠΟΝΤΕΣ ΚΑΘΗΓΗΤΕΣ:  </a:t>
            </a:r>
          </a:p>
          <a:p>
            <a:r>
              <a:rPr lang="el-GR" sz="2000" b="1" dirty="0" err="1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Γουσιανόπουλος</a:t>
            </a:r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Κώστας</a:t>
            </a:r>
          </a:p>
          <a:p>
            <a:r>
              <a:rPr lang="el-GR" sz="2000" b="1" dirty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Μουρατίδης Κωνσταντίνος</a:t>
            </a:r>
            <a:endParaRPr lang="el-GR" sz="2000" b="1" dirty="0" smtClean="0">
              <a:solidFill>
                <a:srgbClr val="061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l-GR" sz="2000" b="1" dirty="0" smtClean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Παντελίδου Ελπίδα</a:t>
            </a:r>
            <a:endParaRPr lang="el-GR" sz="2000" dirty="0">
              <a:solidFill>
                <a:srgbClr val="061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2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847677" y="945059"/>
            <a:ext cx="266784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44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ΚΑΛΟΧΩΡΙ</a:t>
            </a:r>
            <a:endParaRPr lang="en-GB" sz="4400" b="1" dirty="0">
              <a:solidFill>
                <a:srgbClr val="0D3F27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Ορθογώνιο 5"/>
          <p:cNvSpPr/>
          <p:nvPr/>
        </p:nvSpPr>
        <p:spPr>
          <a:xfrm>
            <a:off x="952923" y="1877691"/>
            <a:ext cx="845735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>
                <a:latin typeface="+mj-lt"/>
                <a:ea typeface="Calibri" panose="020F0502020204030204" pitchFamily="34" charset="0"/>
              </a:rPr>
              <a:t>Το Καλοχώρι βρίσκεται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8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χιλιόμετρα δυτικά της Θεσσαλονίκης, χτισμένο κοντά στον Θερμαϊκό κόλπο και στις εκβολές του ποταμού Γαλλικού. </a:t>
            </a: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 smtClean="0">
                <a:latin typeface="+mj-lt"/>
                <a:ea typeface="Calibri" panose="020F0502020204030204" pitchFamily="34" charset="0"/>
              </a:rPr>
              <a:t>Δημιουργήθηκε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από πρόσφυγες, κυρίως από την Ανατολική Θράκη και την Ανατολική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Ρωμυλία.</a:t>
            </a:r>
            <a:endParaRPr lang="el-GR" sz="3200" dirty="0">
              <a:latin typeface="+mj-lt"/>
            </a:endParaRP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 smtClean="0"/>
              <a:t>Στη </a:t>
            </a:r>
            <a:r>
              <a:rPr lang="el-GR" sz="3200" dirty="0"/>
              <a:t>λιμνοθάλασσα </a:t>
            </a:r>
            <a:r>
              <a:rPr lang="el-GR" sz="3200" dirty="0" err="1"/>
              <a:t>Καλοχωρίου</a:t>
            </a:r>
            <a:r>
              <a:rPr lang="el-GR" sz="3200" dirty="0"/>
              <a:t> </a:t>
            </a:r>
            <a:r>
              <a:rPr lang="el-GR" sz="3200" dirty="0" smtClean="0"/>
              <a:t>ζουν σπάνια </a:t>
            </a:r>
            <a:r>
              <a:rPr lang="el-GR" sz="3200" dirty="0"/>
              <a:t>και απειλούμενα </a:t>
            </a:r>
            <a:r>
              <a:rPr lang="el-GR" sz="3200" dirty="0" smtClean="0"/>
              <a:t>είδη ζώων. </a:t>
            </a:r>
            <a:endParaRPr lang="en-GB" sz="3200" dirty="0"/>
          </a:p>
          <a:p>
            <a:pPr algn="just"/>
            <a:endParaRPr lang="en-GB" sz="2400" dirty="0">
              <a:latin typeface="+mj-lt"/>
            </a:endParaRPr>
          </a:p>
        </p:txBody>
      </p:sp>
      <p:pic>
        <p:nvPicPr>
          <p:cNvPr id="10" name="Εικόνα 9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5400" y="6278897"/>
            <a:ext cx="7772400" cy="3502959"/>
          </a:xfrm>
          <a:prstGeom prst="rect">
            <a:avLst/>
          </a:prstGeom>
        </p:spPr>
      </p:pic>
      <p:pic>
        <p:nvPicPr>
          <p:cNvPr id="11" name="Εικόνα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90" y="1714500"/>
            <a:ext cx="7608298" cy="3429000"/>
          </a:xfrm>
          <a:prstGeom prst="rect">
            <a:avLst/>
          </a:prstGeom>
        </p:spPr>
      </p:pic>
      <p:pic>
        <p:nvPicPr>
          <p:cNvPr id="12" name="Εικόνα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3990" y="6278896"/>
            <a:ext cx="7772401" cy="3502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651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495800" y="732784"/>
            <a:ext cx="206518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48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ΒΡΑΧΙΑ</a:t>
            </a:r>
            <a:endParaRPr lang="en-GB" sz="4800" b="1" dirty="0">
              <a:solidFill>
                <a:srgbClr val="0D3F27"/>
              </a:solidFill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1752600" y="1594954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0"/>
              </a:spcAft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Η </a:t>
            </a:r>
            <a:r>
              <a:rPr lang="el-GR" sz="3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Βραχιά</a:t>
            </a:r>
            <a:r>
              <a:rPr lang="el-GR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βρίσκεται βορειοδυτικά των </a:t>
            </a:r>
            <a:r>
              <a:rPr lang="el-GR" sz="3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Κυμίνων</a:t>
            </a:r>
            <a:r>
              <a:rPr lang="el-GR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και των Νέων </a:t>
            </a:r>
            <a:r>
              <a:rPr lang="el-GR" sz="3200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Μαλγάρων</a:t>
            </a:r>
            <a:r>
              <a:rPr lang="el-GR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Clr>
                <a:srgbClr val="0D3F27"/>
              </a:buClr>
            </a:pPr>
            <a:endParaRPr lang="el-GR" sz="3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Μετά τη Μικρασιατική Καταστροφή εγκαταστάθηκαν πρόσφυγες και κατά τη δεκαετία του 1930 οικογένειες Βλάχων. </a:t>
            </a:r>
            <a:endParaRPr lang="en-GB" sz="3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5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6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7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8" name="Εικόνα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1028699"/>
            <a:ext cx="5226627" cy="7143057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991100"/>
            <a:ext cx="8610600" cy="484781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2946219" y="8171756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Ιερός Ναός Αγίου Δημητρίου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87608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3435926" y="1589894"/>
            <a:ext cx="2514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altLang="zh-TW" sz="44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ΚΥΜΙΝΑ</a:t>
            </a:r>
            <a:endParaRPr lang="en-GB" sz="4400" b="1" dirty="0">
              <a:solidFill>
                <a:srgbClr val="0D3F27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Ορθογώνιο 5"/>
          <p:cNvSpPr/>
          <p:nvPr/>
        </p:nvSpPr>
        <p:spPr>
          <a:xfrm>
            <a:off x="1264226" y="2628900"/>
            <a:ext cx="685800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l-GR" sz="3200" dirty="0">
                <a:latin typeface="+mj-lt"/>
                <a:ea typeface="Calibri" panose="020F0502020204030204" pitchFamily="34" charset="0"/>
              </a:rPr>
              <a:t>Τα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Κύμινα ιδρύθηκαν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από Χριστιανούς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τον 15</a:t>
            </a:r>
            <a:r>
              <a:rPr lang="el-GR" sz="3200" baseline="30000" dirty="0" smtClean="0">
                <a:latin typeface="+mj-lt"/>
                <a:ea typeface="Calibri" panose="020F0502020204030204" pitchFamily="34" charset="0"/>
              </a:rPr>
              <a:t>ο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 αιώνα.</a:t>
            </a:r>
          </a:p>
          <a:p>
            <a:pPr algn="just"/>
            <a:endParaRPr lang="el-GR" sz="3200" dirty="0">
              <a:latin typeface="+mj-lt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l-GR" sz="3200" dirty="0">
                <a:ea typeface="Calibri" panose="020F0502020204030204" pitchFamily="34" charset="0"/>
                <a:cs typeface="Times New Roman" panose="02020603050405020304" pitchFamily="18" charset="0"/>
              </a:rPr>
              <a:t>Οι κάτοικοι ασχολούνταν με την κτηνοτροφία, </a:t>
            </a:r>
            <a:r>
              <a:rPr lang="el-GR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το ψάρεμα και </a:t>
            </a:r>
            <a:r>
              <a:rPr lang="el-GR" sz="3200" dirty="0">
                <a:ea typeface="Calibri" panose="020F0502020204030204" pitchFamily="34" charset="0"/>
                <a:cs typeface="Times New Roman" panose="02020603050405020304" pitchFamily="18" charset="0"/>
              </a:rPr>
              <a:t>τη γεωργία, ενώ η περιοχή ήταν πλούσια σε βλάστηση και άγρια </a:t>
            </a:r>
            <a:r>
              <a:rPr lang="el-GR" sz="3200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ζώα.</a:t>
            </a:r>
          </a:p>
          <a:p>
            <a:pPr marL="342900" indent="-342900" algn="just">
              <a:buFont typeface="Wingdings" panose="05000000000000000000" pitchFamily="2" charset="2"/>
              <a:buChar char="§"/>
            </a:pPr>
            <a:endParaRPr lang="el-GR" sz="32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§"/>
            </a:pPr>
            <a:r>
              <a:rPr lang="el-GR" sz="3200" dirty="0" smtClean="0">
                <a:ea typeface="Calibri" panose="020F0502020204030204" pitchFamily="34" charset="0"/>
              </a:rPr>
              <a:t>Μετά </a:t>
            </a:r>
            <a:r>
              <a:rPr lang="el-GR" sz="3200" dirty="0">
                <a:ea typeface="Calibri" panose="020F0502020204030204" pitchFamily="34" charset="0"/>
              </a:rPr>
              <a:t>την ανταλλαγή πληθυσμών </a:t>
            </a:r>
            <a:r>
              <a:rPr lang="el-GR" sz="3200" dirty="0" smtClean="0">
                <a:ea typeface="Calibri" panose="020F0502020204030204" pitchFamily="34" charset="0"/>
              </a:rPr>
              <a:t>το </a:t>
            </a:r>
            <a:r>
              <a:rPr lang="el-GR" sz="3200" dirty="0">
                <a:ea typeface="Calibri" panose="020F0502020204030204" pitchFamily="34" charset="0"/>
              </a:rPr>
              <a:t>1922 </a:t>
            </a:r>
            <a:r>
              <a:rPr lang="el-GR" sz="3200" dirty="0" smtClean="0">
                <a:ea typeface="Calibri" panose="020F0502020204030204" pitchFamily="34" charset="0"/>
              </a:rPr>
              <a:t>ήρθαν Έλληνες </a:t>
            </a:r>
            <a:r>
              <a:rPr lang="el-GR" sz="3200" dirty="0">
                <a:ea typeface="Calibri" panose="020F0502020204030204" pitchFamily="34" charset="0"/>
              </a:rPr>
              <a:t>πρόσφυγες από την Ανατολική </a:t>
            </a:r>
            <a:r>
              <a:rPr lang="el-GR" sz="3200" dirty="0" smtClean="0">
                <a:ea typeface="Calibri" panose="020F0502020204030204" pitchFamily="34" charset="0"/>
              </a:rPr>
              <a:t>Θράκη.</a:t>
            </a:r>
            <a:endParaRPr lang="en-GB" sz="3200" dirty="0"/>
          </a:p>
          <a:p>
            <a:endParaRPr lang="el-GR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2400" dirty="0">
              <a:latin typeface="+mj-lt"/>
            </a:endParaRPr>
          </a:p>
        </p:txBody>
      </p:sp>
      <p:pic>
        <p:nvPicPr>
          <p:cNvPr id="9" name="Εικόνα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676659" y="0"/>
            <a:ext cx="6589568" cy="473945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4807421"/>
            <a:ext cx="6781800" cy="499590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423073" y="9791700"/>
            <a:ext cx="449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dirty="0"/>
              <a:t>Ιερός Ναός Αγίου </a:t>
            </a:r>
            <a:r>
              <a:rPr lang="el-GR" sz="2400" dirty="0" smtClean="0"/>
              <a:t>Νεκταρίου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5610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Ορθογώνιο 2"/>
          <p:cNvSpPr/>
          <p:nvPr/>
        </p:nvSpPr>
        <p:spPr>
          <a:xfrm>
            <a:off x="3124200" y="997527"/>
            <a:ext cx="377032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44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ΝΕΑ ΜΑΛΓΑΡΑ </a:t>
            </a:r>
            <a:endParaRPr lang="en-GB" sz="4400" b="1" dirty="0">
              <a:solidFill>
                <a:srgbClr val="0D3F27"/>
              </a:solidFill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6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75701" y="5011138"/>
            <a:ext cx="6497453" cy="4724400"/>
          </a:xfrm>
          <a:prstGeom prst="rect">
            <a:avLst/>
          </a:prstGeom>
        </p:spPr>
      </p:pic>
      <p:sp>
        <p:nvSpPr>
          <p:cNvPr id="8" name="Ορθογώνιο 7"/>
          <p:cNvSpPr/>
          <p:nvPr/>
        </p:nvSpPr>
        <p:spPr>
          <a:xfrm>
            <a:off x="990600" y="2230582"/>
            <a:ext cx="838200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>
                <a:latin typeface="+mj-lt"/>
                <a:ea typeface="Calibri" panose="020F0502020204030204" pitchFamily="34" charset="0"/>
              </a:rPr>
              <a:t>Τα Νέα </a:t>
            </a:r>
            <a:r>
              <a:rPr lang="el-GR" sz="3200" dirty="0" err="1">
                <a:latin typeface="+mj-lt"/>
                <a:ea typeface="Calibri" panose="020F0502020204030204" pitchFamily="34" charset="0"/>
              </a:rPr>
              <a:t>Μάλγαρα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 βρίσκονται 25 χιλιόμετρα δυτικά της Θεσσαλονίκης, ανάμεσα στον Αξιό και τον Λουδία ποταμό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.</a:t>
            </a: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endParaRPr lang="el-GR" sz="3200" dirty="0">
              <a:latin typeface="+mj-lt"/>
              <a:ea typeface="Calibri" panose="020F0502020204030204" pitchFamily="34" charset="0"/>
            </a:endParaRP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 smtClean="0">
                <a:latin typeface="+mj-lt"/>
                <a:ea typeface="Calibri" panose="020F0502020204030204" pitchFamily="34" charset="0"/>
              </a:rPr>
              <a:t>Το 1914 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Έλληνες από την Ανατολική Θράκη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έμειναν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εκεί για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πρώτη φορά για να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αποφύγουν τη στράτευση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από τον  </a:t>
            </a:r>
            <a:r>
              <a:rPr lang="el-GR" sz="3200" dirty="0">
                <a:latin typeface="+mj-lt"/>
                <a:ea typeface="Calibri" panose="020F0502020204030204" pitchFamily="34" charset="0"/>
              </a:rPr>
              <a:t>οθωμανικό </a:t>
            </a:r>
            <a:r>
              <a:rPr lang="el-GR" sz="3200" dirty="0" smtClean="0">
                <a:latin typeface="+mj-lt"/>
                <a:ea typeface="Calibri" panose="020F0502020204030204" pitchFamily="34" charset="0"/>
              </a:rPr>
              <a:t>στρατό.</a:t>
            </a:r>
          </a:p>
          <a:p>
            <a:pPr algn="just">
              <a:buClr>
                <a:srgbClr val="0D3F27"/>
              </a:buClr>
            </a:pPr>
            <a:endParaRPr lang="el-GR" sz="3200" dirty="0">
              <a:latin typeface="+mj-lt"/>
            </a:endParaRPr>
          </a:p>
          <a:p>
            <a:pPr marL="342900" indent="-342900" algn="just"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l-GR" sz="3200" dirty="0">
                <a:latin typeface="+mj-lt"/>
              </a:rPr>
              <a:t>Η </a:t>
            </a:r>
            <a:r>
              <a:rPr lang="el-GR" sz="3200" dirty="0" smtClean="0">
                <a:latin typeface="+mj-lt"/>
              </a:rPr>
              <a:t>οικονομία </a:t>
            </a:r>
            <a:r>
              <a:rPr lang="el-GR" sz="3200" dirty="0">
                <a:latin typeface="+mj-lt"/>
              </a:rPr>
              <a:t>βασίζεται κυρίως στην καλλιέργεια ρυζιού και μυδιών. Ετήσια πολιτιστική εκδήλωση της περιοχής αποτελεί η «Γιορτή Ρυζιού» που </a:t>
            </a:r>
            <a:r>
              <a:rPr lang="el-GR" sz="3200" dirty="0" smtClean="0">
                <a:latin typeface="+mj-lt"/>
              </a:rPr>
              <a:t>γίνεται </a:t>
            </a:r>
            <a:r>
              <a:rPr lang="el-GR" sz="3200" dirty="0">
                <a:latin typeface="+mj-lt"/>
              </a:rPr>
              <a:t>κάθε Σεπτέμβριο.</a:t>
            </a:r>
            <a:endParaRPr lang="en-GB" sz="3200" dirty="0">
              <a:latin typeface="+mj-lt"/>
            </a:endParaRPr>
          </a:p>
        </p:txBody>
      </p:sp>
      <p:pic>
        <p:nvPicPr>
          <p:cNvPr id="2" name="Εικόνα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8966" y="39832"/>
            <a:ext cx="6539552" cy="4381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344400" y="4421332"/>
            <a:ext cx="37579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Κοινότητα Νέων </a:t>
            </a:r>
            <a:r>
              <a:rPr lang="el-GR" sz="2400" dirty="0" err="1" smtClean="0"/>
              <a:t>Μαλγάρων</a:t>
            </a:r>
            <a:r>
              <a:rPr lang="el-GR" sz="2400" dirty="0" smtClean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414066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t="5498" b="36769"/>
          <a:stretch/>
        </p:blipFill>
        <p:spPr>
          <a:xfrm>
            <a:off x="12507686" y="1066529"/>
            <a:ext cx="4751614" cy="594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2789" y="7001973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Ιερός Ναός Αγίων Αναργύρων </a:t>
            </a:r>
            <a:endParaRPr lang="en-GB" sz="2400" dirty="0"/>
          </a:p>
        </p:txBody>
      </p:sp>
      <p:grpSp>
        <p:nvGrpSpPr>
          <p:cNvPr id="4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6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62223" y="6401809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Ιερός Ναός </a:t>
            </a:r>
            <a:r>
              <a:rPr lang="el-GR" sz="2400" dirty="0" err="1" smtClean="0"/>
              <a:t>Γενεσίου</a:t>
            </a:r>
            <a:r>
              <a:rPr lang="el-GR" sz="2400" dirty="0" smtClean="0"/>
              <a:t> της Θεοτόκου </a:t>
            </a:r>
          </a:p>
          <a:p>
            <a:endParaRPr lang="en-GB" sz="24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3" y="1018308"/>
            <a:ext cx="5689023" cy="5383501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6277" y="4169241"/>
            <a:ext cx="5372100" cy="4959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714499" y="1955602"/>
            <a:ext cx="7863135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/>
              <a:t>Τα Διαβατά βρίσκονται βορειοδυτικά της Θεσσαλονίκης σε απόσταση 9 </a:t>
            </a:r>
            <a:r>
              <a:rPr lang="el-GR" sz="3200" dirty="0" smtClean="0"/>
              <a:t>χιλιομέτρων.</a:t>
            </a:r>
          </a:p>
          <a:p>
            <a:pPr algn="just">
              <a:spcBef>
                <a:spcPct val="0"/>
              </a:spcBef>
            </a:pPr>
            <a:endParaRPr lang="el-GR" sz="3200" dirty="0" smtClean="0">
              <a:solidFill>
                <a:srgbClr val="1F2020"/>
              </a:solidFill>
              <a:ea typeface="Open Sans"/>
              <a:cs typeface="Open Sans"/>
              <a:sym typeface="Open Sans"/>
            </a:endParaRPr>
          </a:p>
          <a:p>
            <a:pPr algn="just">
              <a:spcBef>
                <a:spcPct val="0"/>
              </a:spcBef>
            </a:pPr>
            <a:r>
              <a:rPr lang="el-GR" sz="3200" dirty="0" smtClean="0"/>
              <a:t>Δημιουργήθηκαν </a:t>
            </a:r>
            <a:r>
              <a:rPr lang="el-GR" sz="3200" dirty="0"/>
              <a:t>στα μέσα του 15ου αιώνα, λίγο μετά την άλωση της Θεσσαλονίκης </a:t>
            </a:r>
            <a:r>
              <a:rPr lang="el-GR" sz="3200" dirty="0" smtClean="0"/>
              <a:t>το </a:t>
            </a:r>
            <a:r>
              <a:rPr lang="el-GR" sz="3200" dirty="0"/>
              <a:t>1430. </a:t>
            </a:r>
            <a:endParaRPr lang="en-US" sz="32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3030689" y="979438"/>
            <a:ext cx="4849755" cy="68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oppins Bold"/>
                <a:cs typeface="Poppins Bold"/>
                <a:sym typeface="Poppins Bold"/>
              </a:rPr>
              <a:t>ΔΙΑΒΑΤΑ</a:t>
            </a:r>
            <a:endParaRPr lang="en-US" sz="4400" b="1" dirty="0">
              <a:solidFill>
                <a:srgbClr val="1E45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oppins Bold"/>
              <a:cs typeface="Poppins Bold"/>
              <a:sym typeface="Poppins Bold"/>
            </a:endParaRPr>
          </a:p>
        </p:txBody>
      </p:sp>
      <p:pic>
        <p:nvPicPr>
          <p:cNvPr id="28" name="Εικόνα 27"/>
          <p:cNvPicPr>
            <a:picLocks noChangeAspect="1"/>
          </p:cNvPicPr>
          <p:nvPr/>
        </p:nvPicPr>
        <p:blipFill rotWithShape="1">
          <a:blip r:embed="rId2" cstate="print"/>
          <a:srcRect l="10577" r="27884"/>
          <a:stretch/>
        </p:blipFill>
        <p:spPr>
          <a:xfrm>
            <a:off x="10972800" y="4664866"/>
            <a:ext cx="5653335" cy="4134001"/>
          </a:xfrm>
          <a:prstGeom prst="rect">
            <a:avLst/>
          </a:prstGeom>
        </p:spPr>
      </p:pic>
      <p:pic>
        <p:nvPicPr>
          <p:cNvPr id="29" name="Εικόνα 28"/>
          <p:cNvPicPr>
            <a:picLocks noChangeAspect="1"/>
          </p:cNvPicPr>
          <p:nvPr/>
        </p:nvPicPr>
        <p:blipFill rotWithShape="1">
          <a:blip r:embed="rId3" cstate="print"/>
          <a:srcRect l="26500" r="25500" b="18889"/>
          <a:stretch/>
        </p:blipFill>
        <p:spPr>
          <a:xfrm>
            <a:off x="12115800" y="0"/>
            <a:ext cx="5143500" cy="39112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44200" y="8779442"/>
            <a:ext cx="6677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/>
              <a:t>Ιερός Ναός Αγίων Αναργύρων και Αγίου Δημητρίου </a:t>
            </a:r>
            <a:endParaRPr lang="en-GB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877800" y="3833869"/>
            <a:ext cx="407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Παρεκκλήσι Αγίου Γεωργίου</a:t>
            </a:r>
          </a:p>
          <a:p>
            <a:endParaRPr lang="en-GB" sz="2400" dirty="0"/>
          </a:p>
        </p:txBody>
      </p:sp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0"/>
          <a:stretch/>
        </p:blipFill>
        <p:spPr>
          <a:xfrm>
            <a:off x="1523998" y="5251577"/>
            <a:ext cx="8244135" cy="4018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47801" y="2095500"/>
            <a:ext cx="4499722" cy="7391400"/>
            <a:chOff x="0" y="0"/>
            <a:chExt cx="812800" cy="12405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1240594"/>
            </a:xfrm>
            <a:custGeom>
              <a:avLst/>
              <a:gdLst/>
              <a:ahLst/>
              <a:cxnLst/>
              <a:rect l="l" t="t" r="r" b="b"/>
              <a:pathLst>
                <a:path w="812800" h="1240594">
                  <a:moveTo>
                    <a:pt x="0" y="0"/>
                  </a:moveTo>
                  <a:lnTo>
                    <a:pt x="812800" y="0"/>
                  </a:lnTo>
                  <a:lnTo>
                    <a:pt x="812800" y="1240594"/>
                  </a:lnTo>
                  <a:lnTo>
                    <a:pt x="0" y="1240594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812800" cy="127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1839125" y="7162592"/>
            <a:ext cx="2924445" cy="111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l-GR" sz="2400" dirty="0" smtClean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ΤΟ ΜΝΗΜΕΙΟ ΑΥΤΟ ΑΝΕΓΕΡΘΕΙ ΤΟ ΜΑΙΟ ΤΟΥ </a:t>
            </a:r>
            <a:r>
              <a:rPr lang="el-GR" sz="2400" dirty="0" smtClean="0">
                <a:solidFill>
                  <a:srgbClr val="FFFFFF"/>
                </a:solidFill>
                <a:ea typeface="Open Sans"/>
                <a:cs typeface="Open Sans"/>
                <a:sym typeface="Open Sans"/>
              </a:rPr>
              <a:t>2003 ΑΠΟ ΤΟ ΣΥΛΛΟΓΟ ΠΟΝΤΙΩΝ ΔΙΑΒΑΤΩΝ</a:t>
            </a:r>
            <a:endParaRPr lang="en-US" sz="2400" dirty="0">
              <a:solidFill>
                <a:srgbClr val="FFFFFF"/>
              </a:solidFill>
              <a:ea typeface="Open Sans"/>
              <a:cs typeface="Open Sans"/>
              <a:sym typeface="Open Sans"/>
            </a:endParaRPr>
          </a:p>
        </p:txBody>
      </p:sp>
      <p:grpSp>
        <p:nvGrpSpPr>
          <p:cNvPr id="18" name="Group 18"/>
          <p:cNvGrpSpPr/>
          <p:nvPr/>
        </p:nvGrpSpPr>
        <p:grpSpPr>
          <a:xfrm>
            <a:off x="5154894" y="2095500"/>
            <a:ext cx="4499722" cy="7391400"/>
            <a:chOff x="0" y="0"/>
            <a:chExt cx="812800" cy="12405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1240594"/>
            </a:xfrm>
            <a:custGeom>
              <a:avLst/>
              <a:gdLst/>
              <a:ahLst/>
              <a:cxnLst/>
              <a:rect l="l" t="t" r="r" b="b"/>
              <a:pathLst>
                <a:path w="812800" h="1240594">
                  <a:moveTo>
                    <a:pt x="0" y="0"/>
                  </a:moveTo>
                  <a:lnTo>
                    <a:pt x="812800" y="0"/>
                  </a:lnTo>
                  <a:lnTo>
                    <a:pt x="812800" y="1240594"/>
                  </a:lnTo>
                  <a:lnTo>
                    <a:pt x="0" y="1240594"/>
                  </a:lnTo>
                  <a:close/>
                </a:path>
              </a:pathLst>
            </a:custGeom>
            <a:solidFill>
              <a:srgbClr val="EBE5E8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812800" cy="127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232010" y="7633949"/>
            <a:ext cx="3552860" cy="2736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l-GR" sz="24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ΣΤΟΥΣ ΠΕΣΟΝΤΕΣ</a:t>
            </a:r>
            <a:endParaRPr lang="en-US" sz="24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8861986" y="2095500"/>
            <a:ext cx="4499722" cy="7391400"/>
            <a:chOff x="0" y="0"/>
            <a:chExt cx="812800" cy="124059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1240594"/>
            </a:xfrm>
            <a:custGeom>
              <a:avLst/>
              <a:gdLst/>
              <a:ahLst/>
              <a:cxnLst/>
              <a:rect l="l" t="t" r="r" b="b"/>
              <a:pathLst>
                <a:path w="812800" h="1240594">
                  <a:moveTo>
                    <a:pt x="0" y="0"/>
                  </a:moveTo>
                  <a:lnTo>
                    <a:pt x="812800" y="0"/>
                  </a:lnTo>
                  <a:lnTo>
                    <a:pt x="812800" y="1240594"/>
                  </a:lnTo>
                  <a:lnTo>
                    <a:pt x="0" y="1240594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812800" cy="127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9265268" y="7537576"/>
            <a:ext cx="2924445" cy="8987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680"/>
              </a:lnSpc>
              <a:spcBef>
                <a:spcPct val="0"/>
              </a:spcBef>
            </a:pPr>
            <a:r>
              <a:rPr lang="el-GR" sz="2400" dirty="0" smtClean="0">
                <a:solidFill>
                  <a:srgbClr val="FFFFFF"/>
                </a:solidFill>
                <a:latin typeface="+mj-lt"/>
                <a:ea typeface="Open Sans"/>
                <a:cs typeface="Open Sans"/>
                <a:sym typeface="Open Sans"/>
              </a:rPr>
              <a:t>ΜΝΗΜΕΙΟ ΓΕΝΟΚΤΟΝΙΑΣ ΠΟΝΤΙΑΚΟΥ ΕΛΛΗΝΙΣΜΟΥ</a:t>
            </a:r>
            <a:endParaRPr lang="en-US" sz="2400" dirty="0">
              <a:solidFill>
                <a:srgbClr val="FFFFFF"/>
              </a:solidFill>
              <a:latin typeface="+mj-lt"/>
              <a:ea typeface="Open Sans"/>
              <a:cs typeface="Open Sans"/>
              <a:sym typeface="Open Sans"/>
            </a:endParaRPr>
          </a:p>
        </p:txBody>
      </p:sp>
      <p:grpSp>
        <p:nvGrpSpPr>
          <p:cNvPr id="32" name="Group 32"/>
          <p:cNvGrpSpPr/>
          <p:nvPr/>
        </p:nvGrpSpPr>
        <p:grpSpPr>
          <a:xfrm>
            <a:off x="12569078" y="2095500"/>
            <a:ext cx="4499722" cy="7391400"/>
            <a:chOff x="0" y="0"/>
            <a:chExt cx="812800" cy="1240594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1240594"/>
            </a:xfrm>
            <a:custGeom>
              <a:avLst/>
              <a:gdLst/>
              <a:ahLst/>
              <a:cxnLst/>
              <a:rect l="l" t="t" r="r" b="b"/>
              <a:pathLst>
                <a:path w="812800" h="1240594">
                  <a:moveTo>
                    <a:pt x="0" y="0"/>
                  </a:moveTo>
                  <a:lnTo>
                    <a:pt x="812800" y="0"/>
                  </a:lnTo>
                  <a:lnTo>
                    <a:pt x="812800" y="1240594"/>
                  </a:lnTo>
                  <a:lnTo>
                    <a:pt x="0" y="1240594"/>
                  </a:lnTo>
                  <a:close/>
                </a:path>
              </a:pathLst>
            </a:custGeom>
            <a:solidFill>
              <a:srgbClr val="EBE5E8"/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38100"/>
              <a:ext cx="812800" cy="12786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12885738" y="7595961"/>
            <a:ext cx="3552860" cy="7865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960"/>
              </a:lnSpc>
              <a:spcBef>
                <a:spcPct val="0"/>
              </a:spcBef>
            </a:pPr>
            <a:r>
              <a:rPr lang="el-GR" sz="24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ΜΝΗΜΗ ΓΕΝΟΚΤΟΝΙΑΣ ΜΙΚΡΑΣΙΑΤΙΚΟΥ ΕΛΛΗΝΙΣΜΟΥ</a:t>
            </a:r>
            <a:endParaRPr lang="en-US" sz="24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9" name="TextBox 39"/>
          <p:cNvSpPr txBox="1"/>
          <p:nvPr/>
        </p:nvSpPr>
        <p:spPr>
          <a:xfrm>
            <a:off x="6045197" y="720008"/>
            <a:ext cx="6523881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latin typeface="+mj-lt"/>
                <a:ea typeface="Poppins Bold"/>
                <a:cs typeface="Poppins Bold"/>
                <a:sym typeface="Poppins Bold"/>
              </a:rPr>
              <a:t>ΜΝ</a:t>
            </a:r>
            <a:r>
              <a:rPr lang="el-GR" sz="4400" b="1" dirty="0" smtClean="0">
                <a:solidFill>
                  <a:srgbClr val="1E4541"/>
                </a:solidFill>
                <a:ea typeface="Poppins Bold"/>
                <a:cs typeface="Poppins Bold"/>
                <a:sym typeface="Poppins Bold"/>
              </a:rPr>
              <a:t>Η</a:t>
            </a:r>
            <a:r>
              <a:rPr lang="el-GR" sz="4400" b="1" dirty="0" smtClean="0">
                <a:solidFill>
                  <a:srgbClr val="1E4541"/>
                </a:solidFill>
                <a:latin typeface="+mj-lt"/>
                <a:ea typeface="Poppins Bold"/>
                <a:cs typeface="Poppins Bold"/>
                <a:sym typeface="Poppins Bold"/>
              </a:rPr>
              <a:t>ΜΕΙΑ ΔΙΑΒΑΤΩΝ</a:t>
            </a:r>
            <a:endParaRPr lang="en-US" sz="4400" b="1" dirty="0">
              <a:solidFill>
                <a:srgbClr val="1E4541"/>
              </a:solidFill>
              <a:latin typeface="+mj-lt"/>
              <a:ea typeface="Poppins Bold"/>
              <a:cs typeface="Poppins Bold"/>
              <a:sym typeface="Poppins Bold"/>
            </a:endParaRPr>
          </a:p>
        </p:txBody>
      </p:sp>
      <p:pic>
        <p:nvPicPr>
          <p:cNvPr id="40" name="Εικόνα 3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5" t="6667" r="13086" b="19259"/>
          <a:stretch/>
        </p:blipFill>
        <p:spPr>
          <a:xfrm>
            <a:off x="5671984" y="2815940"/>
            <a:ext cx="2951435" cy="3879074"/>
          </a:xfrm>
          <a:prstGeom prst="rect">
            <a:avLst/>
          </a:prstGeom>
        </p:spPr>
      </p:pic>
      <p:pic>
        <p:nvPicPr>
          <p:cNvPr id="41" name="Εικόνα 40"/>
          <p:cNvPicPr>
            <a:picLocks noChangeAspect="1"/>
          </p:cNvPicPr>
          <p:nvPr/>
        </p:nvPicPr>
        <p:blipFill rotWithShape="1">
          <a:blip r:embed="rId4" cstate="print"/>
          <a:srcRect l="996" t="12707" r="6317" b="37163"/>
          <a:stretch/>
        </p:blipFill>
        <p:spPr>
          <a:xfrm>
            <a:off x="1574185" y="3507399"/>
            <a:ext cx="3461425" cy="2496156"/>
          </a:xfrm>
          <a:prstGeom prst="rect">
            <a:avLst/>
          </a:prstGeom>
        </p:spPr>
      </p:pic>
      <p:pic>
        <p:nvPicPr>
          <p:cNvPr id="42" name="Εικόνα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0" t="9095" b="20316"/>
          <a:stretch/>
        </p:blipFill>
        <p:spPr>
          <a:xfrm>
            <a:off x="9051074" y="3155277"/>
            <a:ext cx="3262712" cy="3200400"/>
          </a:xfrm>
          <a:prstGeom prst="rect">
            <a:avLst/>
          </a:prstGeom>
        </p:spPr>
      </p:pic>
      <p:pic>
        <p:nvPicPr>
          <p:cNvPr id="43" name="Εικόνα 4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2931540" y="2447974"/>
            <a:ext cx="3461255" cy="4615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6128" y="1436485"/>
            <a:ext cx="677751" cy="67775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23999" y="1719276"/>
            <a:ext cx="10138789" cy="16953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>
                <a:solidFill>
                  <a:srgbClr val="1F2020"/>
                </a:solidFill>
                <a:latin typeface="+mj-lt"/>
                <a:ea typeface="Open Sans"/>
                <a:cs typeface="Open Sans"/>
                <a:sym typeface="Open Sans"/>
              </a:rPr>
              <a:t>Η Νέα Μαγνησία απέχει 10 χιλιόμετρα από τη Θεσσαλονίκη και είναι χτισμένη στην ανατολική όχθη του ποταμού Γαλλικού. 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endParaRPr lang="en-US" sz="16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786949" y="1612483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524000" y="1424062"/>
            <a:ext cx="2012018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Τοποθεσία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2" name="Group 22"/>
          <p:cNvGrpSpPr/>
          <p:nvPr/>
        </p:nvGrpSpPr>
        <p:grpSpPr>
          <a:xfrm>
            <a:off x="682390" y="3563895"/>
            <a:ext cx="677751" cy="67775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487500" y="5078730"/>
            <a:ext cx="558957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/>
            <a:r>
              <a:rPr lang="el-GR" sz="3200" dirty="0" smtClean="0">
                <a:solidFill>
                  <a:prstClr val="black"/>
                </a:solidFill>
              </a:rPr>
              <a:t>Μετά </a:t>
            </a:r>
            <a:r>
              <a:rPr lang="el-GR" sz="3200" dirty="0">
                <a:solidFill>
                  <a:prstClr val="black"/>
                </a:solidFill>
              </a:rPr>
              <a:t>τη Μικρασιατική Καταστροφή του 1922, εγκαταστάθηκαν πρόσφυγες από τη Μαγνησία της </a:t>
            </a:r>
            <a:r>
              <a:rPr lang="el-GR" sz="3200" dirty="0" smtClean="0">
                <a:solidFill>
                  <a:prstClr val="black"/>
                </a:solidFill>
              </a:rPr>
              <a:t>Ιωνίας. </a:t>
            </a:r>
            <a:endParaRPr lang="en-US" sz="32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773211" y="3739893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546209" y="3693878"/>
            <a:ext cx="2012018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Ιστορία </a:t>
            </a:r>
            <a:r>
              <a:rPr lang="en-US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8" name="Ορθογώνιο 27"/>
          <p:cNvSpPr/>
          <p:nvPr/>
        </p:nvSpPr>
        <p:spPr>
          <a:xfrm>
            <a:off x="4496574" y="425649"/>
            <a:ext cx="384682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44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ΝΕΑ ΜΑΓΝΗΣΙΑ</a:t>
            </a:r>
            <a:endParaRPr lang="en-GB" sz="4400" b="1" dirty="0">
              <a:solidFill>
                <a:srgbClr val="0D3F27"/>
              </a:solidFill>
            </a:endParaRPr>
          </a:p>
        </p:txBody>
      </p:sp>
      <p:grpSp>
        <p:nvGrpSpPr>
          <p:cNvPr id="29" name="Group 16"/>
          <p:cNvGrpSpPr/>
          <p:nvPr/>
        </p:nvGrpSpPr>
        <p:grpSpPr>
          <a:xfrm>
            <a:off x="631272" y="7495823"/>
            <a:ext cx="712573" cy="677751"/>
            <a:chOff x="0" y="0"/>
            <a:chExt cx="812800" cy="812800"/>
          </a:xfrm>
        </p:grpSpPr>
        <p:sp>
          <p:nvSpPr>
            <p:cNvPr id="30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31" name="TextBox 1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32" name="TextBox 20"/>
          <p:cNvSpPr txBox="1"/>
          <p:nvPr/>
        </p:nvSpPr>
        <p:spPr>
          <a:xfrm>
            <a:off x="722093" y="7671821"/>
            <a:ext cx="521600" cy="32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 smtClean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</a:t>
            </a:r>
            <a:r>
              <a:rPr lang="el-GR" sz="2400" b="1" dirty="0" smtClean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3</a:t>
            </a:r>
            <a:endParaRPr lang="en-US" sz="24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1518733" y="7623216"/>
            <a:ext cx="520748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Θρησκευτικά αξιοθέατα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5" name="Ορθογώνιο 34"/>
          <p:cNvSpPr/>
          <p:nvPr/>
        </p:nvSpPr>
        <p:spPr>
          <a:xfrm>
            <a:off x="1421774" y="7875642"/>
            <a:ext cx="596962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l-GR" sz="3200" dirty="0">
                <a:solidFill>
                  <a:prstClr val="black"/>
                </a:solidFill>
              </a:rPr>
              <a:t>Η περιοχή διαθέτει δύο ενορίες: του Αγίου Αθανασίου και του Αγίου Παντελεήμονα, </a:t>
            </a:r>
            <a:r>
              <a:rPr lang="el-GR" sz="3200" dirty="0" smtClean="0">
                <a:solidFill>
                  <a:prstClr val="black"/>
                </a:solidFill>
              </a:rPr>
              <a:t>που χτίστηκε το 1950</a:t>
            </a:r>
            <a:r>
              <a:rPr lang="el-GR" sz="3200" dirty="0">
                <a:solidFill>
                  <a:prstClr val="black"/>
                </a:solidFill>
              </a:rPr>
              <a:t>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563600" y="9616980"/>
            <a:ext cx="883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Ιερός Ναός Αγίου Παντελεήμωνος </a:t>
            </a:r>
            <a:endParaRPr lang="en-GB" sz="2400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48" y="4393256"/>
            <a:ext cx="4966216" cy="5223724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9312" y="1003092"/>
            <a:ext cx="6118688" cy="3297293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 rotWithShape="1">
          <a:blip r:embed="rId4"/>
          <a:srcRect t="2463"/>
          <a:stretch/>
        </p:blipFill>
        <p:spPr>
          <a:xfrm>
            <a:off x="7986191" y="5531171"/>
            <a:ext cx="5033126" cy="408580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3000" y="9709851"/>
            <a:ext cx="60560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Ιερός Ναός Αγίου Αθανασίου</a:t>
            </a:r>
            <a:endParaRPr lang="en-GB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373879" y="3996892"/>
            <a:ext cx="1066090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>
                <a:solidFill>
                  <a:prstClr val="black"/>
                </a:solidFill>
              </a:rPr>
              <a:t>Κατά την Οθωμανική περίοδο, ονομαζόταν </a:t>
            </a:r>
            <a:r>
              <a:rPr lang="el-GR" sz="3200" dirty="0" err="1">
                <a:solidFill>
                  <a:prstClr val="black"/>
                </a:solidFill>
              </a:rPr>
              <a:t>Αραπλί</a:t>
            </a:r>
            <a:r>
              <a:rPr lang="el-GR" sz="3200" dirty="0">
                <a:solidFill>
                  <a:prstClr val="black"/>
                </a:solidFill>
              </a:rPr>
              <a:t>, πιθανώς από κάποιον τοπικό άρχοντα με μελαμψή καταγωγή.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715000" y="754762"/>
            <a:ext cx="4999124" cy="7181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632"/>
              </a:lnSpc>
            </a:pPr>
            <a:r>
              <a:rPr lang="el-GR" altLang="zh-TW" sz="44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ΣΙΝΔΟΣ</a:t>
            </a:r>
            <a:endParaRPr lang="en-US" sz="4400" b="1" dirty="0">
              <a:solidFill>
                <a:srgbClr val="0D3F27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741620" y="1702363"/>
            <a:ext cx="677751" cy="67775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832440" y="1878360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553639" y="1704301"/>
            <a:ext cx="2012018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ea typeface="Open Sans Bold"/>
                <a:cs typeface="Open Sans Bold"/>
                <a:sym typeface="Open Sans Bold"/>
              </a:rPr>
              <a:t>Τοποθεσία </a:t>
            </a:r>
            <a:endParaRPr lang="en-US" sz="3200" b="1" dirty="0">
              <a:solidFill>
                <a:srgbClr val="1E4541"/>
              </a:solidFill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742924" y="4976818"/>
            <a:ext cx="677751" cy="67775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833744" y="5152815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616706" y="4931162"/>
            <a:ext cx="2012018" cy="300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ea typeface="Open Sans Bold"/>
                <a:cs typeface="Open Sans Bold"/>
                <a:sym typeface="Open Sans Bold"/>
              </a:rPr>
              <a:t>Ιστορία </a:t>
            </a:r>
            <a:endParaRPr lang="en-US" sz="3200" b="1" dirty="0">
              <a:solidFill>
                <a:srgbClr val="1E4541"/>
              </a:solidFill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763704" y="7637701"/>
            <a:ext cx="790941" cy="67775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06039" y="8138854"/>
            <a:ext cx="1170516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 smtClean="0"/>
              <a:t>Έχουν βρεθεί τάφοι </a:t>
            </a:r>
            <a:r>
              <a:rPr lang="el-GR" sz="3200" dirty="0"/>
              <a:t>με εντυπωσιακά ταφικά κτερίσματα, όπως χρυσές μάσκες και κοσμήματα, </a:t>
            </a:r>
            <a:r>
              <a:rPr lang="el-GR" sz="3200" dirty="0" smtClean="0"/>
              <a:t>μεταξύ </a:t>
            </a:r>
            <a:r>
              <a:rPr lang="el-GR" sz="3200" dirty="0"/>
              <a:t>560 και 450 </a:t>
            </a:r>
            <a:r>
              <a:rPr lang="el-GR" sz="3200" dirty="0" smtClean="0"/>
              <a:t>π.Χ. που βρίσκονται στο </a:t>
            </a:r>
            <a:r>
              <a:rPr lang="el-GR" sz="3200" dirty="0"/>
              <a:t>Αρχαιολογικό Μουσείο Θεσσαλονίκης, σε 62 βιτρίνες.</a:t>
            </a:r>
            <a:endParaRPr lang="en-US" sz="32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854524" y="7813699"/>
            <a:ext cx="578964" cy="32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03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699515" y="7718064"/>
            <a:ext cx="6377685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ea typeface="Open Sans Bold"/>
                <a:cs typeface="Open Sans Bold"/>
                <a:sym typeface="Open Sans Bold"/>
              </a:rPr>
              <a:t>Αρχαιολογικά ευρήματα </a:t>
            </a:r>
            <a:endParaRPr lang="en-US" sz="3200" b="1" dirty="0">
              <a:solidFill>
                <a:srgbClr val="1E4541"/>
              </a:solidFill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89410" y="1959546"/>
            <a:ext cx="117693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3200" dirty="0"/>
              <a:t>Η </a:t>
            </a:r>
            <a:r>
              <a:rPr lang="el-GR" sz="3200" dirty="0" err="1" smtClean="0"/>
              <a:t>Σίνδος</a:t>
            </a:r>
            <a:r>
              <a:rPr lang="el-GR" sz="3200" dirty="0" smtClean="0"/>
              <a:t> αποτελεί </a:t>
            </a:r>
            <a:r>
              <a:rPr lang="el-GR" sz="3200" dirty="0"/>
              <a:t>κωμόπολη της Περιφερειακής Ενότητας Θεσσαλονίκης και φιλοξενεί την έδρα της Δημοτικής Ενότητας Εχεδώρου και του Δήμου Δέλτα. </a:t>
            </a:r>
            <a:r>
              <a:rPr lang="el-GR" sz="3200" dirty="0" smtClean="0"/>
              <a:t>Βόρεια </a:t>
            </a:r>
            <a:r>
              <a:rPr lang="el-GR" sz="3200" dirty="0"/>
              <a:t>της κωμόπολης </a:t>
            </a:r>
            <a:r>
              <a:rPr lang="el-GR" sz="3200" dirty="0" smtClean="0"/>
              <a:t>βρίσκεται </a:t>
            </a:r>
            <a:r>
              <a:rPr lang="el-GR" sz="3200" dirty="0"/>
              <a:t>η Βιομηχανική Περιοχή Θεσσαλονίκης, μία από τις μεγαλύτερες βιομηχανικές ζώνες της </a:t>
            </a:r>
            <a:r>
              <a:rPr lang="el-GR" sz="3200" dirty="0" smtClean="0"/>
              <a:t>Ελλάδας.</a:t>
            </a:r>
            <a:endParaRPr lang="en-GB" sz="3200" dirty="0"/>
          </a:p>
        </p:txBody>
      </p:sp>
      <p:sp>
        <p:nvSpPr>
          <p:cNvPr id="33" name="TextBox 32"/>
          <p:cNvSpPr txBox="1"/>
          <p:nvPr/>
        </p:nvSpPr>
        <p:spPr>
          <a:xfrm>
            <a:off x="1553639" y="5204354"/>
            <a:ext cx="117133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3200" dirty="0"/>
              <a:t>Ή</a:t>
            </a:r>
            <a:r>
              <a:rPr lang="el-GR" sz="3200" dirty="0" smtClean="0"/>
              <a:t>ταν ιστορικά </a:t>
            </a:r>
            <a:r>
              <a:rPr lang="el-GR" sz="3200" dirty="0"/>
              <a:t>γνωστή </a:t>
            </a:r>
            <a:r>
              <a:rPr lang="el-GR" sz="3200" dirty="0" smtClean="0"/>
              <a:t>και ως </a:t>
            </a:r>
            <a:r>
              <a:rPr lang="el-GR" sz="3200" dirty="0" err="1" smtClean="0"/>
              <a:t>Τεκελή</a:t>
            </a:r>
            <a:r>
              <a:rPr lang="el-GR" sz="3200" dirty="0" smtClean="0"/>
              <a:t>, ενώ αναφέρεται ήδη από </a:t>
            </a:r>
            <a:r>
              <a:rPr lang="el-GR" sz="3200" dirty="0"/>
              <a:t>τον </a:t>
            </a:r>
            <a:r>
              <a:rPr lang="el-GR" sz="3200" dirty="0" smtClean="0"/>
              <a:t>Ηρόδοτο.</a:t>
            </a:r>
          </a:p>
          <a:p>
            <a:pPr algn="just"/>
            <a:r>
              <a:rPr lang="el-GR" sz="3200" dirty="0" smtClean="0"/>
              <a:t>Μετά </a:t>
            </a:r>
            <a:r>
              <a:rPr lang="el-GR" sz="3200" dirty="0"/>
              <a:t>την καταστροφή της Μικράς Ασίας, στην περιοχή εγκαταστάθηκαν </a:t>
            </a:r>
            <a:r>
              <a:rPr lang="el-GR" sz="3200" dirty="0" smtClean="0"/>
              <a:t>Έλληνες πρόσφυγες</a:t>
            </a:r>
            <a:r>
              <a:rPr lang="el-GR" sz="3200" dirty="0"/>
              <a:t>.</a:t>
            </a:r>
            <a:endParaRPr lang="en-GB" sz="3200" dirty="0"/>
          </a:p>
        </p:txBody>
      </p:sp>
      <p:pic>
        <p:nvPicPr>
          <p:cNvPr id="35" name="Εικόνα 3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872980" y="5902738"/>
            <a:ext cx="3086100" cy="4176876"/>
          </a:xfrm>
          <a:prstGeom prst="rect">
            <a:avLst/>
          </a:prstGeom>
        </p:spPr>
      </p:pic>
      <p:pic>
        <p:nvPicPr>
          <p:cNvPr id="36" name="Εικόνα 3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691552" y="1028700"/>
            <a:ext cx="3567748" cy="4636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4161"/>
          <a:stretch/>
        </p:blipFill>
        <p:spPr>
          <a:xfrm>
            <a:off x="1714500" y="-38100"/>
            <a:ext cx="7696200" cy="398170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765167" y="0"/>
            <a:ext cx="1522833" cy="1028700"/>
            <a:chOff x="0" y="0"/>
            <a:chExt cx="812800" cy="812800"/>
          </a:xfrm>
        </p:grpSpPr>
        <p:sp>
          <p:nvSpPr>
            <p:cNvPr id="4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5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273" y="5051704"/>
            <a:ext cx="6661740" cy="499630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200" y="0"/>
            <a:ext cx="6401967" cy="4801475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113077"/>
            <a:ext cx="7010400" cy="3475990"/>
          </a:xfrm>
          <a:prstGeom prst="rect">
            <a:avLst/>
          </a:prstGeom>
        </p:spPr>
      </p:pic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6"/>
          <a:srcRect b="28819"/>
          <a:stretch/>
        </p:blipFill>
        <p:spPr>
          <a:xfrm>
            <a:off x="2190750" y="7758539"/>
            <a:ext cx="6743700" cy="238012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14300"/>
            <a:ext cx="1714500" cy="14365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709" y="96132"/>
            <a:ext cx="1809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>
                <a:solidFill>
                  <a:schemeClr val="bg1"/>
                </a:solidFill>
              </a:rPr>
              <a:t>Αλεξάνδρειο Πανεπιστήμιο Θεσσαλονίκης.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0" y="364780"/>
            <a:ext cx="2133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dirty="0" smtClean="0">
                <a:solidFill>
                  <a:schemeClr val="bg1"/>
                </a:solidFill>
              </a:rPr>
              <a:t>1</a:t>
            </a:r>
            <a:r>
              <a:rPr lang="el-GR" sz="2000" baseline="30000" dirty="0" smtClean="0">
                <a:solidFill>
                  <a:schemeClr val="bg1"/>
                </a:solidFill>
              </a:rPr>
              <a:t>ο</a:t>
            </a:r>
            <a:r>
              <a:rPr lang="el-GR" sz="2000" dirty="0" smtClean="0">
                <a:solidFill>
                  <a:schemeClr val="bg1"/>
                </a:solidFill>
              </a:rPr>
              <a:t> ΓΕΛ </a:t>
            </a:r>
            <a:r>
              <a:rPr lang="el-GR" sz="2000" dirty="0" err="1" smtClean="0">
                <a:solidFill>
                  <a:schemeClr val="bg1"/>
                </a:solidFill>
              </a:rPr>
              <a:t>Σίνδου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81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Εικόνα 12"/>
          <p:cNvPicPr>
            <a:picLocks noChangeAspect="1"/>
          </p:cNvPicPr>
          <p:nvPr/>
        </p:nvPicPr>
        <p:blipFill rotWithShape="1">
          <a:blip r:embed="rId2" cstate="print"/>
          <a:srcRect b="39510"/>
          <a:stretch/>
        </p:blipFill>
        <p:spPr>
          <a:xfrm>
            <a:off x="1219199" y="-27366"/>
            <a:ext cx="16058765" cy="4497592"/>
          </a:xfrm>
          <a:prstGeom prst="rect">
            <a:avLst/>
          </a:prstGeom>
        </p:spPr>
      </p:pic>
      <p:grpSp>
        <p:nvGrpSpPr>
          <p:cNvPr id="9" name="Group 13"/>
          <p:cNvGrpSpPr/>
          <p:nvPr/>
        </p:nvGrpSpPr>
        <p:grpSpPr>
          <a:xfrm>
            <a:off x="838200" y="3242946"/>
            <a:ext cx="15577648" cy="6707912"/>
            <a:chOff x="0" y="-38100"/>
            <a:chExt cx="1367090" cy="850900"/>
          </a:xfrm>
        </p:grpSpPr>
        <p:sp>
          <p:nvSpPr>
            <p:cNvPr id="10" name="Freeform 14"/>
            <p:cNvSpPr/>
            <p:nvPr/>
          </p:nvSpPr>
          <p:spPr>
            <a:xfrm>
              <a:off x="96505" y="0"/>
              <a:ext cx="1270585" cy="812800"/>
            </a:xfrm>
            <a:custGeom>
              <a:avLst/>
              <a:gdLst/>
              <a:ahLst/>
              <a:cxnLst/>
              <a:rect l="l" t="t" r="r" b="b"/>
              <a:pathLst>
                <a:path w="1330362" h="812800">
                  <a:moveTo>
                    <a:pt x="0" y="0"/>
                  </a:moveTo>
                  <a:lnTo>
                    <a:pt x="1330362" y="0"/>
                  </a:lnTo>
                  <a:lnTo>
                    <a:pt x="13303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1" name="TextBox 15"/>
            <p:cNvSpPr txBox="1"/>
            <p:nvPr/>
          </p:nvSpPr>
          <p:spPr>
            <a:xfrm>
              <a:off x="0" y="-38100"/>
              <a:ext cx="133036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8819852" y="4065471"/>
            <a:ext cx="75438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Μέμα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</a:t>
            </a: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Μπεσνίκ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Παρασκεβόβ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</a:t>
            </a: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Δεμιάν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Kampula</a:t>
            </a:r>
            <a:r>
              <a:rPr lang="en-US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</a:t>
            </a:r>
            <a:r>
              <a:rPr lang="en-US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Lavdim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Μπουντσί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</a:t>
            </a: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Ηλίρ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n-US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Mani </a:t>
            </a:r>
            <a:r>
              <a:rPr lang="en-US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Munir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Ιωαννίδης Νικόλαος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Μήτκος</a:t>
            </a:r>
            <a:r>
              <a:rPr lang="el-G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Πέτρος</a:t>
            </a:r>
          </a:p>
          <a:p>
            <a:pPr marL="285750" indent="-28575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Θεοδωρόπουλος </a:t>
            </a:r>
            <a:r>
              <a:rPr lang="el-GR" sz="4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Ελευθέριος</a:t>
            </a:r>
            <a:endParaRPr lang="el-GR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156 - TextBox"/>
          <p:cNvSpPr txBox="1"/>
          <p:nvPr/>
        </p:nvSpPr>
        <p:spPr>
          <a:xfrm>
            <a:off x="2667000" y="4062007"/>
            <a:ext cx="7086600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Μόλτσας</a:t>
            </a:r>
            <a:r>
              <a:rPr lang="el-GR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4400" b="1" dirty="0" smtClean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Δημήτρης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Μπαρμπίδης Σάκης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Χότζα  </a:t>
            </a: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Ντορίνα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Καλαβατσοπούλου Ευαγγελία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Κεσίδης Χριστόφορος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Βασίλας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Νίκος</a:t>
            </a:r>
          </a:p>
          <a:p>
            <a:pPr marL="342900" indent="-342900">
              <a:buClr>
                <a:schemeClr val="bg2"/>
              </a:buClr>
              <a:buFont typeface="Wingdings" panose="05000000000000000000" pitchFamily="2" charset="2"/>
              <a:buChar char="§"/>
            </a:pPr>
            <a:r>
              <a:rPr lang="el-GR" altLang="zh-TW" sz="4400" b="1" dirty="0" err="1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Ύλλκα</a:t>
            </a:r>
            <a:r>
              <a:rPr lang="el-GR" altLang="zh-TW" sz="4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新細明體" pitchFamily="18" charset="-120"/>
              </a:rPr>
              <a:t> Ντίκα Στέλλα</a:t>
            </a:r>
            <a:endParaRPr lang="en-US" altLang="zh-TW" sz="4400" b="1" dirty="0">
              <a:solidFill>
                <a:schemeClr val="bg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新細明體" pitchFamily="18" charset="-120"/>
            </a:endParaRPr>
          </a:p>
          <a:p>
            <a:endParaRPr lang="el-GR" altLang="zh-TW" sz="2400" b="1" dirty="0"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</p:txBody>
      </p:sp>
      <p:sp>
        <p:nvSpPr>
          <p:cNvPr id="5" name="Ορθογώνιο 4"/>
          <p:cNvSpPr/>
          <p:nvPr/>
        </p:nvSpPr>
        <p:spPr>
          <a:xfrm>
            <a:off x="4514547" y="534283"/>
            <a:ext cx="93246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altLang="zh-TW" sz="5400" b="1" dirty="0">
                <a:solidFill>
                  <a:srgbClr val="0D3F2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Συμμετέχοντες Εκπαιδευόμενοι</a:t>
            </a:r>
            <a:endParaRPr lang="en-GB" sz="5400" b="1" dirty="0">
              <a:solidFill>
                <a:srgbClr val="0D3F27"/>
              </a:solidFill>
            </a:endParaRPr>
          </a:p>
        </p:txBody>
      </p:sp>
      <p:grpSp>
        <p:nvGrpSpPr>
          <p:cNvPr id="6" name="Group 2"/>
          <p:cNvGrpSpPr/>
          <p:nvPr/>
        </p:nvGrpSpPr>
        <p:grpSpPr>
          <a:xfrm>
            <a:off x="17259300" y="-48220"/>
            <a:ext cx="1028700" cy="1028700"/>
            <a:chOff x="0" y="0"/>
            <a:chExt cx="812800" cy="812800"/>
          </a:xfrm>
        </p:grpSpPr>
        <p:sp>
          <p:nvSpPr>
            <p:cNvPr id="7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8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750406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75000"/>
            <a:lum/>
          </a:blip>
          <a:srcRect/>
          <a:stretch>
            <a:fillRect l="-20000" r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3"/>
          <p:cNvGrpSpPr/>
          <p:nvPr/>
        </p:nvGrpSpPr>
        <p:grpSpPr>
          <a:xfrm>
            <a:off x="0" y="3556172"/>
            <a:ext cx="18288000" cy="3174656"/>
            <a:chOff x="0" y="0"/>
            <a:chExt cx="14449778" cy="2508371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4449778" cy="2508371"/>
            </a:xfrm>
            <a:custGeom>
              <a:avLst/>
              <a:gdLst/>
              <a:ahLst/>
              <a:cxnLst/>
              <a:rect l="l" t="t" r="r" b="b"/>
              <a:pathLst>
                <a:path w="14449778" h="2508371">
                  <a:moveTo>
                    <a:pt x="0" y="0"/>
                  </a:moveTo>
                  <a:lnTo>
                    <a:pt x="14449778" y="0"/>
                  </a:lnTo>
                  <a:lnTo>
                    <a:pt x="14449778" y="2508371"/>
                  </a:lnTo>
                  <a:lnTo>
                    <a:pt x="0" y="2508371"/>
                  </a:lnTo>
                  <a:close/>
                </a:path>
              </a:pathLst>
            </a:custGeom>
            <a:solidFill>
              <a:srgbClr val="1E4541">
                <a:alpha val="8000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4449778" cy="254647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3399924" y="3523953"/>
            <a:ext cx="11664798" cy="1955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00"/>
              </a:lnSpc>
            </a:pPr>
            <a:r>
              <a:rPr lang="el-GR" sz="9600" b="1" dirty="0" smtClean="0">
                <a:solidFill>
                  <a:schemeClr val="bg2"/>
                </a:solidFill>
                <a:ea typeface="Poppins Bold"/>
                <a:cs typeface="Poppins Bold"/>
                <a:sym typeface="Poppins Bold"/>
              </a:rPr>
              <a:t>Ευχαριστούμε</a:t>
            </a:r>
            <a:endParaRPr lang="en-US" sz="9600" b="1" dirty="0">
              <a:solidFill>
                <a:schemeClr val="bg2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19" name="Ορθογώνιο 18"/>
          <p:cNvSpPr/>
          <p:nvPr/>
        </p:nvSpPr>
        <p:spPr>
          <a:xfrm>
            <a:off x="6934200" y="5655079"/>
            <a:ext cx="9144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l-GR" sz="4000" b="1" dirty="0">
                <a:solidFill>
                  <a:schemeClr val="bg2"/>
                </a:solidFill>
              </a:rPr>
              <a:t>ΣΔΕ </a:t>
            </a:r>
            <a:r>
              <a:rPr lang="el-GR" sz="4000" b="1" dirty="0" smtClean="0">
                <a:solidFill>
                  <a:schemeClr val="bg2"/>
                </a:solidFill>
              </a:rPr>
              <a:t>ΔΕΛΤΑ</a:t>
            </a:r>
            <a:r>
              <a:rPr lang="en-US" sz="4000" b="1" dirty="0" smtClean="0">
                <a:solidFill>
                  <a:schemeClr val="bg2"/>
                </a:solidFill>
              </a:rPr>
              <a:t> 20</a:t>
            </a:r>
            <a:r>
              <a:rPr lang="el-GR" sz="4000" b="1" dirty="0">
                <a:solidFill>
                  <a:schemeClr val="bg2"/>
                </a:solidFill>
              </a:rPr>
              <a:t>24</a:t>
            </a:r>
            <a:r>
              <a:rPr lang="en-US" sz="4000" b="1" dirty="0">
                <a:solidFill>
                  <a:schemeClr val="bg2"/>
                </a:solidFill>
              </a:rPr>
              <a:t>-20</a:t>
            </a:r>
            <a:r>
              <a:rPr lang="el-GR" sz="4000" b="1" dirty="0">
                <a:solidFill>
                  <a:schemeClr val="bg2"/>
                </a:solidFill>
              </a:rPr>
              <a:t>25</a:t>
            </a:r>
            <a:endParaRPr lang="el-GR" sz="4000" dirty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3"/>
          <p:cNvGrpSpPr/>
          <p:nvPr/>
        </p:nvGrpSpPr>
        <p:grpSpPr>
          <a:xfrm>
            <a:off x="1295400" y="190500"/>
            <a:ext cx="15193782" cy="7855360"/>
            <a:chOff x="0" y="-183654"/>
            <a:chExt cx="1333402" cy="996454"/>
          </a:xfrm>
        </p:grpSpPr>
        <p:sp>
          <p:nvSpPr>
            <p:cNvPr id="7" name="Freeform 14"/>
            <p:cNvSpPr/>
            <p:nvPr/>
          </p:nvSpPr>
          <p:spPr>
            <a:xfrm>
              <a:off x="62817" y="-183654"/>
              <a:ext cx="1270585" cy="328644"/>
            </a:xfrm>
            <a:custGeom>
              <a:avLst/>
              <a:gdLst/>
              <a:ahLst/>
              <a:cxnLst/>
              <a:rect l="l" t="t" r="r" b="b"/>
              <a:pathLst>
                <a:path w="1330362" h="812800">
                  <a:moveTo>
                    <a:pt x="0" y="0"/>
                  </a:moveTo>
                  <a:lnTo>
                    <a:pt x="1330362" y="0"/>
                  </a:lnTo>
                  <a:lnTo>
                    <a:pt x="13303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8" name="TextBox 15"/>
            <p:cNvSpPr txBox="1"/>
            <p:nvPr/>
          </p:nvSpPr>
          <p:spPr>
            <a:xfrm>
              <a:off x="0" y="-38100"/>
              <a:ext cx="133036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87564" y="3928752"/>
            <a:ext cx="1371600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ΣΔΕ </a:t>
            </a:r>
            <a:r>
              <a:rPr lang="el-GR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ΔΕΛΤΑ</a:t>
            </a:r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Εισαγωγή</a:t>
            </a:r>
            <a:endParaRPr lang="el-GR" altLang="zh-TW" sz="4000" dirty="0">
              <a:effectLst>
                <a:outerShdw blurRad="38100" dist="38100" dir="2700000" algn="tl">
                  <a:srgbClr val="C0C0C0"/>
                </a:outerShdw>
              </a:effectLst>
              <a:ea typeface="新細明體" pitchFamily="18" charset="-120"/>
            </a:endParaRPr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Χαλάστρα- Ανατολικό → </a:t>
            </a:r>
            <a:r>
              <a:rPr lang="el-GR" altLang="zh-TW" sz="4000" b="1" dirty="0" err="1">
                <a:ea typeface="新細明體" pitchFamily="18" charset="-120"/>
              </a:rPr>
              <a:t>Ντορίνα</a:t>
            </a:r>
            <a:r>
              <a:rPr lang="el-GR" altLang="zh-TW" sz="4000" b="1" dirty="0">
                <a:ea typeface="新細明體" pitchFamily="18" charset="-120"/>
              </a:rPr>
              <a:t> – Ευαγγελία- </a:t>
            </a:r>
            <a:r>
              <a:rPr lang="el-GR" altLang="zh-TW" sz="4000" b="1" dirty="0" smtClean="0">
                <a:ea typeface="新細明體" pitchFamily="18" charset="-120"/>
              </a:rPr>
              <a:t>Νίκος</a:t>
            </a:r>
            <a:endParaRPr lang="el-GR" altLang="zh-TW" sz="4000" b="1" dirty="0">
              <a:ea typeface="新細明體" pitchFamily="18" charset="-120"/>
            </a:endParaRPr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Καλοχώρι → </a:t>
            </a:r>
            <a:r>
              <a:rPr lang="el-GR" sz="4000" b="1" dirty="0"/>
              <a:t>Δημήτρης – </a:t>
            </a:r>
            <a:r>
              <a:rPr lang="en-US" sz="4000" b="1" dirty="0"/>
              <a:t>M</a:t>
            </a:r>
            <a:r>
              <a:rPr lang="el-GR" sz="4000" b="1" dirty="0" err="1"/>
              <a:t>άνι</a:t>
            </a:r>
            <a:r>
              <a:rPr lang="el-GR" sz="4000" b="1" dirty="0"/>
              <a:t> –</a:t>
            </a:r>
            <a:r>
              <a:rPr lang="el-GR" sz="4000" b="1" dirty="0" err="1"/>
              <a:t>Λαβντίμ</a:t>
            </a:r>
            <a:r>
              <a:rPr lang="el-GR" sz="4000" b="1" dirty="0"/>
              <a:t> </a:t>
            </a:r>
            <a:endParaRPr lang="el-GR" sz="4000" b="1" dirty="0" smtClean="0"/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Βραχιά - Κύμινα – Νέα </a:t>
            </a:r>
            <a:r>
              <a:rPr lang="el-GR" altLang="zh-TW" sz="4000" dirty="0" err="1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Μάλγαρα</a:t>
            </a:r>
            <a:r>
              <a:rPr lang="el-GR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 → </a:t>
            </a:r>
            <a:r>
              <a:rPr lang="el-GR" altLang="zh-TW" sz="4000" b="1" dirty="0">
                <a:ea typeface="新細明體" pitchFamily="18" charset="-120"/>
              </a:rPr>
              <a:t>Νίκος – Στέλλα – </a:t>
            </a:r>
            <a:r>
              <a:rPr lang="el-GR" altLang="zh-TW" sz="4000" b="1" dirty="0" err="1">
                <a:ea typeface="新細明體" pitchFamily="18" charset="-120"/>
              </a:rPr>
              <a:t>Ιλίρ</a:t>
            </a:r>
            <a:endParaRPr lang="el-GR" altLang="zh-TW" sz="4000" b="1" dirty="0">
              <a:ea typeface="新細明體" pitchFamily="18" charset="-120"/>
            </a:endParaRPr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Διαβατά</a:t>
            </a:r>
            <a:r>
              <a:rPr lang="en-US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-</a:t>
            </a:r>
            <a:r>
              <a:rPr lang="el-GR" altLang="zh-TW" sz="4000" dirty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Νέα Μαγνησία → </a:t>
            </a:r>
            <a:r>
              <a:rPr lang="el-GR" sz="4000" b="1" dirty="0"/>
              <a:t>Πέτρος – </a:t>
            </a:r>
            <a:r>
              <a:rPr lang="el-GR" sz="4000" b="1" dirty="0" err="1"/>
              <a:t>Δεμιάν</a:t>
            </a:r>
            <a:r>
              <a:rPr lang="el-GR" sz="4000" b="1" dirty="0"/>
              <a:t>- Χριστόφορος </a:t>
            </a:r>
            <a:endParaRPr lang="el-GR" altLang="zh-TW" sz="4000" b="1" dirty="0">
              <a:ea typeface="新細明體" pitchFamily="18" charset="-120"/>
            </a:endParaRPr>
          </a:p>
          <a:p>
            <a:pPr marL="571500" indent="-571500">
              <a:buClr>
                <a:srgbClr val="0D3F27"/>
              </a:buClr>
              <a:buFont typeface="Wingdings" panose="05000000000000000000" pitchFamily="2" charset="2"/>
              <a:buChar char="Ø"/>
            </a:pPr>
            <a:r>
              <a:rPr lang="el-GR" altLang="zh-TW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Σίνδος</a:t>
            </a:r>
            <a:r>
              <a:rPr lang="el-GR" altLang="zh-TW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ea typeface="新細明體" pitchFamily="18" charset="-120"/>
              </a:rPr>
              <a:t> → </a:t>
            </a:r>
            <a:r>
              <a:rPr lang="el-GR" sz="4000" b="1" dirty="0"/>
              <a:t>Σάκης –Λευτέρης- </a:t>
            </a:r>
            <a:r>
              <a:rPr lang="el-GR" sz="4000" b="1" dirty="0" err="1" smtClean="0"/>
              <a:t>Μπεσνίκ</a:t>
            </a:r>
            <a:endParaRPr lang="el-GR" altLang="zh-TW" sz="4000" b="1" dirty="0">
              <a:ea typeface="新細明體" pitchFamily="18" charset="-120"/>
            </a:endParaRPr>
          </a:p>
          <a:p>
            <a:endParaRPr lang="en-GB" dirty="0"/>
          </a:p>
        </p:txBody>
      </p:sp>
      <p:sp>
        <p:nvSpPr>
          <p:cNvPr id="5" name="Ορθογώνιο 4"/>
          <p:cNvSpPr/>
          <p:nvPr/>
        </p:nvSpPr>
        <p:spPr>
          <a:xfrm>
            <a:off x="7620000" y="922449"/>
            <a:ext cx="36511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l-GR" sz="48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Περιεχόμενα</a:t>
            </a:r>
            <a:r>
              <a:rPr lang="el-GR" sz="4400" b="1" dirty="0">
                <a:solidFill>
                  <a:srgbClr val="061C1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GB" sz="4400" b="1" dirty="0">
              <a:solidFill>
                <a:srgbClr val="061C1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17280082" y="9261764"/>
            <a:ext cx="1028700" cy="1028700"/>
            <a:chOff x="0" y="0"/>
            <a:chExt cx="812800" cy="812800"/>
          </a:xfrm>
        </p:grpSpPr>
        <p:sp>
          <p:nvSpPr>
            <p:cNvPr id="10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1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70017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934200" y="342900"/>
            <a:ext cx="1066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 smtClean="0">
                <a:solidFill>
                  <a:srgbClr val="0D3F2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ΣΔΕ ΔΕΛΤΑ </a:t>
            </a:r>
            <a:endParaRPr lang="en-GB" sz="7200" b="1" dirty="0">
              <a:solidFill>
                <a:srgbClr val="0D3F2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5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6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2" name="Εικόνα 1"/>
          <p:cNvPicPr>
            <a:picLocks noChangeAspect="1"/>
          </p:cNvPicPr>
          <p:nvPr/>
        </p:nvPicPr>
        <p:blipFill rotWithShape="1">
          <a:blip r:embed="rId2"/>
          <a:srcRect l="7519" t="14035" r="15037"/>
          <a:stretch/>
        </p:blipFill>
        <p:spPr>
          <a:xfrm>
            <a:off x="4191000" y="1886129"/>
            <a:ext cx="9144000" cy="7612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3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4 - Εικόνα" descr="dimos-delta1-1024x689.jpg?mtime=20210228030321#asset:24914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138984"/>
            <a:ext cx="8991600" cy="6433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4522" y="683701"/>
            <a:ext cx="6526712" cy="68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ea typeface="Poppins Bold"/>
                <a:cs typeface="Poppins Bold"/>
                <a:sym typeface="Poppins Bold"/>
              </a:rPr>
              <a:t>ΕΙΣΑΓΩΓΗ</a:t>
            </a:r>
            <a:endParaRPr lang="en-US" sz="4400" b="1" dirty="0">
              <a:solidFill>
                <a:srgbClr val="1E4541"/>
              </a:solidFill>
              <a:ea typeface="Poppins Bold"/>
              <a:cs typeface="Poppins Bold"/>
              <a:sym typeface="Poppins Bold"/>
            </a:endParaRPr>
          </a:p>
        </p:txBody>
      </p:sp>
      <p:sp>
        <p:nvSpPr>
          <p:cNvPr id="23" name="Ορθογώνιο 22"/>
          <p:cNvSpPr/>
          <p:nvPr/>
        </p:nvSpPr>
        <p:spPr>
          <a:xfrm>
            <a:off x="9982200" y="2177084"/>
            <a:ext cx="7422843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l-GR" sz="3200" dirty="0"/>
              <a:t>Ο Δήμος Δέλτα ανήκει στην Περιφέρεια Κεντρικής Μακεδονίας και δημιουργήθηκε στο πλαίσιο της διοικητικής μεταρρύθμισης που επέφερε το Πρόγραμμα «Καλλικράτης» το 2011. Η συγκρότησή του πραγματοποιήθηκε μέσω της ενοποίησης τριών πρώην δήμων: του Αξιού, του Εχεδώρου και της Χαλάστρας</a:t>
            </a:r>
            <a:r>
              <a:rPr lang="el-GR" sz="3200" dirty="0" smtClean="0"/>
              <a:t>.</a:t>
            </a:r>
          </a:p>
          <a:p>
            <a:pPr algn="just"/>
            <a:endParaRPr lang="en-GB" sz="3200" dirty="0"/>
          </a:p>
          <a:p>
            <a:pPr algn="just"/>
            <a:r>
              <a:rPr lang="el-GR" sz="3200" dirty="0"/>
              <a:t>Η </a:t>
            </a:r>
            <a:r>
              <a:rPr lang="el-GR" sz="3200" dirty="0" smtClean="0"/>
              <a:t>έδρα </a:t>
            </a:r>
            <a:r>
              <a:rPr lang="el-GR" sz="3200" dirty="0"/>
              <a:t>του Δήμου </a:t>
            </a:r>
            <a:r>
              <a:rPr lang="el-GR" sz="3200" dirty="0" smtClean="0"/>
              <a:t>είναι η </a:t>
            </a:r>
            <a:r>
              <a:rPr lang="el-GR" sz="3200" dirty="0" err="1"/>
              <a:t>Σίνδος</a:t>
            </a:r>
            <a:r>
              <a:rPr lang="el-GR" sz="3200" dirty="0"/>
              <a:t>, όπου </a:t>
            </a:r>
            <a:r>
              <a:rPr lang="el-GR" sz="3200" dirty="0" smtClean="0"/>
              <a:t>βρίσκεται η </a:t>
            </a:r>
            <a:r>
              <a:rPr lang="el-GR" sz="3200" dirty="0"/>
              <a:t>Βιομηχανική Περιοχή Θεσσαλονίκης </a:t>
            </a:r>
            <a:r>
              <a:rPr lang="el-GR" sz="3200" dirty="0" smtClean="0"/>
              <a:t>και το Αλεξάνδρειο Πανεπιστήμιο </a:t>
            </a:r>
            <a:r>
              <a:rPr lang="el-GR" sz="3200" dirty="0"/>
              <a:t>Θεσσαλονίκης.</a:t>
            </a:r>
            <a:endParaRPr lang="en-GB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9738014" y="6713984"/>
            <a:ext cx="796809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spcBef>
                <a:spcPct val="0"/>
              </a:spcBef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n-GB" sz="3200" dirty="0"/>
              <a:t>Η Χα</a:t>
            </a:r>
            <a:r>
              <a:rPr lang="en-GB" sz="3200" dirty="0" err="1"/>
              <a:t>λάστρ</a:t>
            </a:r>
            <a:r>
              <a:rPr lang="en-GB" sz="3200" dirty="0"/>
              <a:t>α βρίσκεται περίπου 20 χιλιόμετρα νοτιοδυτικά της Θεσσαλονίκης</a:t>
            </a:r>
            <a:r>
              <a:rPr lang="en-GB" sz="3200" dirty="0" smtClean="0"/>
              <a:t>.</a:t>
            </a:r>
            <a:endParaRPr lang="el-GR" sz="3200" dirty="0" smtClean="0"/>
          </a:p>
          <a:p>
            <a:pPr marL="457200" indent="-457200">
              <a:spcBef>
                <a:spcPct val="0"/>
              </a:spcBef>
              <a:buClr>
                <a:srgbClr val="0D3F27"/>
              </a:buClr>
              <a:buFont typeface="Wingdings" panose="05000000000000000000" pitchFamily="2" charset="2"/>
              <a:buChar char="§"/>
            </a:pPr>
            <a:r>
              <a:rPr lang="en-GB" sz="3200" dirty="0" smtClean="0"/>
              <a:t> </a:t>
            </a:r>
            <a:r>
              <a:rPr lang="el-GR" sz="3200" dirty="0" smtClean="0"/>
              <a:t>Αναφέρεται</a:t>
            </a:r>
            <a:r>
              <a:rPr lang="en-GB" sz="3200" dirty="0" smtClean="0"/>
              <a:t> από </a:t>
            </a:r>
            <a:r>
              <a:rPr lang="el-GR" sz="3200" dirty="0" smtClean="0"/>
              <a:t>πολλούς </a:t>
            </a:r>
            <a:r>
              <a:rPr lang="en-GB" sz="3200" dirty="0" smtClean="0"/>
              <a:t>φιλόσοφους </a:t>
            </a:r>
            <a:r>
              <a:rPr lang="en-GB" sz="3200" dirty="0"/>
              <a:t>και ιστορικούς </a:t>
            </a:r>
            <a:r>
              <a:rPr lang="en-GB" sz="3200" dirty="0" smtClean="0"/>
              <a:t>όπως </a:t>
            </a:r>
            <a:r>
              <a:rPr lang="en-GB" sz="3200" dirty="0"/>
              <a:t>ο </a:t>
            </a:r>
            <a:r>
              <a:rPr lang="en-GB" sz="3200" dirty="0" err="1" smtClean="0"/>
              <a:t>Ηρόδοτος</a:t>
            </a:r>
            <a:r>
              <a:rPr lang="el-GR" sz="2400" dirty="0" smtClean="0"/>
              <a:t>.</a:t>
            </a:r>
            <a:endParaRPr lang="en-US" sz="24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1297184" y="5959290"/>
            <a:ext cx="4849755" cy="68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 Bold"/>
                <a:cs typeface="Poppins Bold"/>
                <a:sym typeface="Poppins Bold"/>
              </a:rPr>
              <a:t>ΧΑΛΑΣΤΡΑ</a:t>
            </a:r>
            <a:endParaRPr lang="en-US" sz="4400" b="1" dirty="0">
              <a:solidFill>
                <a:srgbClr val="1E45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 Bold"/>
              <a:cs typeface="Poppins Bold"/>
              <a:sym typeface="Poppins Bold"/>
            </a:endParaRPr>
          </a:p>
        </p:txBody>
      </p:sp>
      <p:pic>
        <p:nvPicPr>
          <p:cNvPr id="20" name="Εικόνα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28700"/>
            <a:ext cx="8001000" cy="8012896"/>
          </a:xfrm>
          <a:prstGeom prst="rect">
            <a:avLst/>
          </a:prstGeom>
        </p:spPr>
      </p:pic>
      <p:pic>
        <p:nvPicPr>
          <p:cNvPr id="21" name="Εικόνα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38014" y="1028700"/>
            <a:ext cx="7521286" cy="42894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102455" y="1287632"/>
            <a:ext cx="6523881" cy="68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 Bold"/>
                <a:cs typeface="Poppins Bold"/>
                <a:sym typeface="Poppins Bold"/>
              </a:rPr>
              <a:t>ΧΑΛΑΣΤΡΑ</a:t>
            </a:r>
            <a:endParaRPr lang="en-US" sz="4400" b="1" dirty="0">
              <a:solidFill>
                <a:srgbClr val="1E45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 Bold"/>
              <a:cs typeface="Poppins Bold"/>
              <a:sym typeface="Poppins Bold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1026685" y="3028730"/>
            <a:ext cx="677751" cy="677751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876473" y="3252423"/>
            <a:ext cx="777668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l-GR" sz="3200" dirty="0"/>
              <a:t>Συνορεύει με τον ποταμό </a:t>
            </a:r>
            <a:r>
              <a:rPr lang="el-GR" sz="3200" dirty="0" smtClean="0"/>
              <a:t>Αξιό. Στην περιοχή ζουν πολλά είδη ζώων και φιλοξενεί </a:t>
            </a:r>
            <a:r>
              <a:rPr lang="el-GR" sz="3200" dirty="0"/>
              <a:t>πολυάριθμα μεταναστευτικά είδη.</a:t>
            </a:r>
            <a:endParaRPr lang="en-GB" sz="3200" dirty="0"/>
          </a:p>
        </p:txBody>
      </p:sp>
      <p:sp>
        <p:nvSpPr>
          <p:cNvPr id="24" name="TextBox 24"/>
          <p:cNvSpPr txBox="1"/>
          <p:nvPr/>
        </p:nvSpPr>
        <p:spPr>
          <a:xfrm>
            <a:off x="1117506" y="3204728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01</a:t>
            </a:r>
            <a:endParaRPr lang="en-US" sz="20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97653" y="2964137"/>
            <a:ext cx="4103302" cy="30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Δέλτα Αξιού </a:t>
            </a:r>
            <a:r>
              <a:rPr lang="en-US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26" name="Group 26"/>
          <p:cNvGrpSpPr/>
          <p:nvPr/>
        </p:nvGrpSpPr>
        <p:grpSpPr>
          <a:xfrm>
            <a:off x="1049348" y="6037330"/>
            <a:ext cx="740632" cy="677751"/>
            <a:chOff x="0" y="0"/>
            <a:chExt cx="812800" cy="8128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1789980" y="6719867"/>
            <a:ext cx="7863175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l-GR" sz="3200" dirty="0"/>
              <a:t>Ο κάμπος της </a:t>
            </a:r>
            <a:r>
              <a:rPr lang="el-GR" sz="3200" dirty="0" smtClean="0"/>
              <a:t>περιοχής είναι από τους  </a:t>
            </a:r>
            <a:r>
              <a:rPr lang="el-GR" sz="3200" dirty="0"/>
              <a:t>μεγαλύτερους </a:t>
            </a:r>
            <a:r>
              <a:rPr lang="el-GR" sz="3200" dirty="0" smtClean="0"/>
              <a:t>παραγωγούς ρυζιού </a:t>
            </a:r>
            <a:r>
              <a:rPr lang="el-GR" sz="3200" dirty="0"/>
              <a:t>στην </a:t>
            </a:r>
            <a:r>
              <a:rPr lang="el-GR" sz="3200" dirty="0" smtClean="0"/>
              <a:t>Ευρώπη και παράγει </a:t>
            </a:r>
            <a:r>
              <a:rPr lang="el-GR" sz="3200" dirty="0"/>
              <a:t>το 70-80</a:t>
            </a:r>
            <a:r>
              <a:rPr lang="el-GR" sz="3200" dirty="0" smtClean="0"/>
              <a:t>% του ρυζιού στην Ελλάδα.</a:t>
            </a:r>
            <a:endParaRPr lang="en-GB" sz="3200" dirty="0"/>
          </a:p>
        </p:txBody>
      </p:sp>
      <p:sp>
        <p:nvSpPr>
          <p:cNvPr id="30" name="TextBox 30"/>
          <p:cNvSpPr txBox="1"/>
          <p:nvPr/>
        </p:nvSpPr>
        <p:spPr>
          <a:xfrm>
            <a:off x="1140167" y="6213328"/>
            <a:ext cx="542139" cy="32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02</a:t>
            </a:r>
            <a:endParaRPr lang="en-US" sz="20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923782" y="6316639"/>
            <a:ext cx="4663006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Ρυζοκαλλιέργειες </a:t>
            </a:r>
            <a:r>
              <a:rPr lang="en-US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pic>
        <p:nvPicPr>
          <p:cNvPr id="44" name="Εικόνα 43" descr="ορυζώνας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1855" y="6054648"/>
            <a:ext cx="6591300" cy="388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Εικόνα 4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0" y="1028699"/>
            <a:ext cx="6605155" cy="467187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19"/>
          <p:cNvSpPr txBox="1"/>
          <p:nvPr/>
        </p:nvSpPr>
        <p:spPr>
          <a:xfrm>
            <a:off x="2190772" y="1018154"/>
            <a:ext cx="6523881" cy="689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 smtClean="0">
                <a:solidFill>
                  <a:srgbClr val="1E45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Poppins Bold"/>
                <a:cs typeface="Poppins Bold"/>
                <a:sym typeface="Poppins Bold"/>
              </a:rPr>
              <a:t>ΧΑΛΑΣΤΡΑ</a:t>
            </a:r>
            <a:endParaRPr lang="en-US" sz="4400" b="1" dirty="0">
              <a:solidFill>
                <a:srgbClr val="1E45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Poppins Bold"/>
              <a:cs typeface="Poppins Bold"/>
              <a:sym typeface="Poppins Bold"/>
            </a:endParaRPr>
          </a:p>
        </p:txBody>
      </p:sp>
      <p:pic>
        <p:nvPicPr>
          <p:cNvPr id="6" name="Εικόνα 5" descr="καλύβες Χαλάστρας_Λία Παπαδράγκα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028698"/>
            <a:ext cx="6362700" cy="411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82744" y="5600700"/>
            <a:ext cx="6376555" cy="4474725"/>
          </a:xfrm>
          <a:prstGeom prst="rect">
            <a:avLst/>
          </a:prstGeom>
        </p:spPr>
      </p:pic>
      <p:grpSp>
        <p:nvGrpSpPr>
          <p:cNvPr id="8" name="Group 32"/>
          <p:cNvGrpSpPr/>
          <p:nvPr/>
        </p:nvGrpSpPr>
        <p:grpSpPr>
          <a:xfrm>
            <a:off x="1612662" y="2718872"/>
            <a:ext cx="677751" cy="677751"/>
            <a:chOff x="0" y="0"/>
            <a:chExt cx="812800" cy="812800"/>
          </a:xfrm>
        </p:grpSpPr>
        <p:sp>
          <p:nvSpPr>
            <p:cNvPr id="9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0" name="TextBox 34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TextBox 35"/>
          <p:cNvSpPr txBox="1"/>
          <p:nvPr/>
        </p:nvSpPr>
        <p:spPr>
          <a:xfrm>
            <a:off x="2515240" y="3283397"/>
            <a:ext cx="7025611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 smtClean="0"/>
              <a:t>Παράγεται το </a:t>
            </a:r>
            <a:r>
              <a:rPr lang="el-GR" sz="3200" dirty="0"/>
              <a:t>80-90% των ελληνικών </a:t>
            </a:r>
            <a:r>
              <a:rPr lang="el-GR" sz="3200" dirty="0" smtClean="0"/>
              <a:t>μυδιών</a:t>
            </a:r>
            <a:r>
              <a:rPr lang="el-GR" sz="2400" dirty="0" smtClean="0"/>
              <a:t>.</a:t>
            </a:r>
            <a:endParaRPr lang="en-US" sz="24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" name="TextBox 36"/>
          <p:cNvSpPr txBox="1"/>
          <p:nvPr/>
        </p:nvSpPr>
        <p:spPr>
          <a:xfrm>
            <a:off x="1694662" y="2873282"/>
            <a:ext cx="496110" cy="321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03</a:t>
            </a:r>
            <a:endParaRPr lang="en-US" sz="2000" b="1" dirty="0">
              <a:solidFill>
                <a:srgbClr val="FFFFFF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3" name="TextBox 37"/>
          <p:cNvSpPr txBox="1"/>
          <p:nvPr/>
        </p:nvSpPr>
        <p:spPr>
          <a:xfrm>
            <a:off x="2494458" y="2873282"/>
            <a:ext cx="4305604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err="1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Μυδοκαλλιέργειες</a:t>
            </a:r>
            <a:r>
              <a:rPr lang="en-US" sz="20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 </a:t>
            </a:r>
            <a:endParaRPr lang="en-US" sz="20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  <p:grpSp>
        <p:nvGrpSpPr>
          <p:cNvPr id="14" name="Group 38"/>
          <p:cNvGrpSpPr/>
          <p:nvPr/>
        </p:nvGrpSpPr>
        <p:grpSpPr>
          <a:xfrm>
            <a:off x="1647298" y="5927315"/>
            <a:ext cx="740632" cy="677751"/>
            <a:chOff x="0" y="0"/>
            <a:chExt cx="812800" cy="812800"/>
          </a:xfrm>
        </p:grpSpPr>
        <p:sp>
          <p:nvSpPr>
            <p:cNvPr id="15" name="Freeform 3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6" name="TextBox 4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7" name="TextBox 41"/>
          <p:cNvSpPr txBox="1"/>
          <p:nvPr/>
        </p:nvSpPr>
        <p:spPr>
          <a:xfrm>
            <a:off x="2514600" y="6210300"/>
            <a:ext cx="6455327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 smtClean="0"/>
              <a:t>Χαρακτηριστικά είναι τα άγρια άλογα της περιοχής</a:t>
            </a:r>
            <a:r>
              <a:rPr lang="el-GR" sz="3200" dirty="0"/>
              <a:t>, που εγκαταλείφθηκαν τη δεκαετία του 1960 από γεωργούς που δεν τα χρειάζονταν </a:t>
            </a:r>
            <a:r>
              <a:rPr lang="el-GR" sz="3200" dirty="0" smtClean="0"/>
              <a:t>πια.</a:t>
            </a:r>
            <a:endParaRPr lang="en-US" sz="3200" dirty="0">
              <a:solidFill>
                <a:srgbClr val="1F202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" name="TextBox 42"/>
          <p:cNvSpPr txBox="1"/>
          <p:nvPr/>
        </p:nvSpPr>
        <p:spPr>
          <a:xfrm>
            <a:off x="1738117" y="6103313"/>
            <a:ext cx="542139" cy="3216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  <a:spcBef>
                <a:spcPct val="0"/>
              </a:spcBef>
            </a:pPr>
            <a:r>
              <a:rPr lang="en-US" sz="2400" b="1" dirty="0">
                <a:solidFill>
                  <a:srgbClr val="FFFFFF"/>
                </a:solidFill>
                <a:latin typeface="+mj-lt"/>
                <a:ea typeface="Open Sans Bold"/>
                <a:cs typeface="Open Sans Bold"/>
                <a:sym typeface="Open Sans Bold"/>
              </a:rPr>
              <a:t>04</a:t>
            </a:r>
          </a:p>
        </p:txBody>
      </p:sp>
      <p:sp>
        <p:nvSpPr>
          <p:cNvPr id="19" name="TextBox 43"/>
          <p:cNvSpPr txBox="1"/>
          <p:nvPr/>
        </p:nvSpPr>
        <p:spPr>
          <a:xfrm>
            <a:off x="2502221" y="5880705"/>
            <a:ext cx="2198691" cy="3007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1E4541"/>
                </a:solidFill>
                <a:latin typeface="+mj-lt"/>
                <a:ea typeface="Open Sans Bold"/>
                <a:cs typeface="Open Sans Bold"/>
                <a:sym typeface="Open Sans Bold"/>
              </a:rPr>
              <a:t>Άγρια Άλογα </a:t>
            </a:r>
            <a:endParaRPr lang="en-US" sz="3200" b="1" dirty="0">
              <a:solidFill>
                <a:srgbClr val="1E4541"/>
              </a:solidFill>
              <a:latin typeface="+mj-lt"/>
              <a:ea typeface="Open Sans Bold"/>
              <a:cs typeface="Open Sans Bold"/>
              <a:sym typeface="Open Sans Bold"/>
            </a:endParaRPr>
          </a:p>
        </p:txBody>
      </p:sp>
    </p:spTree>
    <p:extLst>
      <p:ext uri="{BB962C8B-B14F-4D97-AF65-F5344CB8AC3E}">
        <p14:creationId xmlns:p14="http://schemas.microsoft.com/office/powerpoint/2010/main" val="45595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Εικόνα 2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095"/>
          <a:stretch/>
        </p:blipFill>
        <p:spPr>
          <a:xfrm>
            <a:off x="6927" y="0"/>
            <a:ext cx="17252373" cy="4690238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17259300" y="0"/>
            <a:ext cx="1028700" cy="1028700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904540" y="2967873"/>
            <a:ext cx="8600007" cy="7099697"/>
            <a:chOff x="0" y="-38100"/>
            <a:chExt cx="1330362" cy="850900"/>
          </a:xfrm>
        </p:grpSpPr>
        <p:sp>
          <p:nvSpPr>
            <p:cNvPr id="14" name="Freeform 14"/>
            <p:cNvSpPr/>
            <p:nvPr/>
          </p:nvSpPr>
          <p:spPr>
            <a:xfrm>
              <a:off x="55682" y="36530"/>
              <a:ext cx="1218997" cy="776270"/>
            </a:xfrm>
            <a:custGeom>
              <a:avLst/>
              <a:gdLst/>
              <a:ahLst/>
              <a:cxnLst/>
              <a:rect l="l" t="t" r="r" b="b"/>
              <a:pathLst>
                <a:path w="1330362" h="812800">
                  <a:moveTo>
                    <a:pt x="0" y="0"/>
                  </a:moveTo>
                  <a:lnTo>
                    <a:pt x="1330362" y="0"/>
                  </a:lnTo>
                  <a:lnTo>
                    <a:pt x="133036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1E4541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33036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2010186" y="5799543"/>
            <a:ext cx="4049553" cy="6875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32"/>
              </a:lnSpc>
            </a:pPr>
            <a:r>
              <a:rPr lang="el-GR" sz="4400" b="1" dirty="0">
                <a:solidFill>
                  <a:srgbClr val="1E454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oppins Bold"/>
                <a:cs typeface="Poppins Bold"/>
                <a:sym typeface="Poppins Bold"/>
              </a:rPr>
              <a:t>ΑΝΑΤΟΛΙΚΟ</a:t>
            </a:r>
            <a:endParaRPr lang="en-US" sz="4400" b="1" dirty="0">
              <a:solidFill>
                <a:srgbClr val="1E454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oppins Bold"/>
              <a:cs typeface="Poppins Bold"/>
              <a:sym typeface="Poppins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971528" y="6742552"/>
            <a:ext cx="6514931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l-GR" sz="3200" dirty="0"/>
              <a:t>Το Ανατολικό </a:t>
            </a:r>
            <a:r>
              <a:rPr lang="el-GR" sz="3200" dirty="0" smtClean="0"/>
              <a:t>βρίσκεται στην </a:t>
            </a:r>
            <a:r>
              <a:rPr lang="el-GR" sz="3200" dirty="0"/>
              <a:t>ανατολική όχθη του ποταμού Αξιού, σε απόσταση 25 χιλιομέτρων από την πόλη της Θεσσαλονίκης</a:t>
            </a:r>
            <a:r>
              <a:rPr lang="el-GR" sz="2400" dirty="0"/>
              <a:t>.</a:t>
            </a:r>
            <a:endParaRPr lang="en-GB" sz="2400" dirty="0"/>
          </a:p>
        </p:txBody>
      </p:sp>
      <p:sp>
        <p:nvSpPr>
          <p:cNvPr id="18" name="TextBox 18"/>
          <p:cNvSpPr txBox="1"/>
          <p:nvPr/>
        </p:nvSpPr>
        <p:spPr>
          <a:xfrm>
            <a:off x="8763000" y="4944816"/>
            <a:ext cx="6400800" cy="17851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spcBef>
                <a:spcPct val="0"/>
              </a:spcBef>
            </a:pPr>
            <a:r>
              <a:rPr lang="el-GR" sz="3200" dirty="0">
                <a:solidFill>
                  <a:schemeClr val="bg1"/>
                </a:solidFill>
              </a:rPr>
              <a:t>Κατά </a:t>
            </a:r>
            <a:r>
              <a:rPr lang="el-GR" sz="3200" dirty="0" smtClean="0">
                <a:solidFill>
                  <a:schemeClr val="bg1"/>
                </a:solidFill>
              </a:rPr>
              <a:t>την Οθωμανική περίοδο ονομάζονταν </a:t>
            </a:r>
            <a:r>
              <a:rPr lang="el-GR" sz="3200" dirty="0" err="1" smtClean="0">
                <a:solidFill>
                  <a:schemeClr val="bg1"/>
                </a:solidFill>
              </a:rPr>
              <a:t>Βαλμάδα</a:t>
            </a:r>
            <a:r>
              <a:rPr lang="el-GR" sz="3200" dirty="0">
                <a:solidFill>
                  <a:schemeClr val="bg1"/>
                </a:solidFill>
              </a:rPr>
              <a:t>, </a:t>
            </a:r>
            <a:r>
              <a:rPr lang="el-GR" sz="3200" dirty="0" smtClean="0">
                <a:solidFill>
                  <a:schemeClr val="bg1"/>
                </a:solidFill>
              </a:rPr>
              <a:t>από τα άλογα που εκτρέφανε οι κάτοικοι</a:t>
            </a:r>
            <a:r>
              <a:rPr lang="el-GR" sz="2000" dirty="0" smtClean="0">
                <a:solidFill>
                  <a:schemeClr val="bg1"/>
                </a:solidFill>
              </a:rPr>
              <a:t>. </a:t>
            </a:r>
          </a:p>
          <a:p>
            <a:pPr algn="just">
              <a:spcBef>
                <a:spcPct val="0"/>
              </a:spcBef>
            </a:pPr>
            <a:endParaRPr lang="el-GR" sz="2000" dirty="0">
              <a:solidFill>
                <a:schemeClr val="bg1"/>
              </a:solidFill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0957391" y="4443635"/>
            <a:ext cx="2012018" cy="298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Bold"/>
                <a:ea typeface="Open Sans Bold"/>
                <a:cs typeface="Open Sans Bold"/>
                <a:sym typeface="Open Sans Bold"/>
              </a:rPr>
              <a:t>Ιστορία </a:t>
            </a:r>
            <a:endParaRPr lang="en-US" sz="32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8991600" y="7596409"/>
            <a:ext cx="6857999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3200" dirty="0" smtClean="0">
                <a:solidFill>
                  <a:schemeClr val="bg1"/>
                </a:solidFill>
              </a:rPr>
              <a:t>Ιερός </a:t>
            </a:r>
            <a:r>
              <a:rPr lang="el-GR" sz="3200" dirty="0">
                <a:solidFill>
                  <a:schemeClr val="bg1"/>
                </a:solidFill>
              </a:rPr>
              <a:t>Ναός Αγίου </a:t>
            </a:r>
            <a:r>
              <a:rPr lang="el-GR" sz="3200" dirty="0" smtClean="0">
                <a:solidFill>
                  <a:schemeClr val="bg1"/>
                </a:solidFill>
              </a:rPr>
              <a:t>Νικολάου που χτίστηκε </a:t>
            </a:r>
            <a:r>
              <a:rPr lang="el-GR" sz="3200" dirty="0">
                <a:solidFill>
                  <a:schemeClr val="bg1"/>
                </a:solidFill>
              </a:rPr>
              <a:t>το </a:t>
            </a:r>
            <a:r>
              <a:rPr lang="el-GR" sz="3200" dirty="0" smtClean="0">
                <a:solidFill>
                  <a:schemeClr val="bg1"/>
                </a:solidFill>
              </a:rPr>
              <a:t>1804 </a:t>
            </a: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chemeClr val="bg1"/>
                </a:solidFill>
              </a:rPr>
              <a:t>Ε</a:t>
            </a:r>
            <a:r>
              <a:rPr lang="el-GR" sz="3200" dirty="0" smtClean="0">
                <a:solidFill>
                  <a:schemeClr val="bg1"/>
                </a:solidFill>
              </a:rPr>
              <a:t>ξωκλήσι </a:t>
            </a:r>
            <a:r>
              <a:rPr lang="el-GR" sz="3200" dirty="0">
                <a:solidFill>
                  <a:schemeClr val="bg1"/>
                </a:solidFill>
              </a:rPr>
              <a:t>του Αγίου Στυλιανού </a:t>
            </a:r>
            <a:endParaRPr lang="el-GR" sz="3200" dirty="0" smtClean="0">
              <a:solidFill>
                <a:schemeClr val="bg1"/>
              </a:solidFill>
            </a:endParaRPr>
          </a:p>
          <a:p>
            <a:pPr marL="342900" indent="-342900" algn="just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l-GR" sz="3200" dirty="0">
                <a:solidFill>
                  <a:schemeClr val="bg1"/>
                </a:solidFill>
              </a:rPr>
              <a:t>Π</a:t>
            </a:r>
            <a:r>
              <a:rPr lang="el-GR" sz="3200" dirty="0" smtClean="0">
                <a:solidFill>
                  <a:schemeClr val="bg1"/>
                </a:solidFill>
              </a:rPr>
              <a:t>αρεκκλήσι </a:t>
            </a:r>
            <a:r>
              <a:rPr lang="el-GR" sz="3200" dirty="0">
                <a:solidFill>
                  <a:schemeClr val="bg1"/>
                </a:solidFill>
              </a:rPr>
              <a:t>του Προφήτη Ηλία</a:t>
            </a:r>
            <a:endParaRPr lang="en-US" sz="3200" dirty="0">
              <a:solidFill>
                <a:schemeClr val="bg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9522249" y="7066097"/>
            <a:ext cx="5364582" cy="256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l-GR" sz="3200" b="1" dirty="0" smtClean="0">
                <a:solidFill>
                  <a:srgbClr val="FFFFFF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Θρησκευτικά αξιοθέατα</a:t>
            </a:r>
            <a:endParaRPr lang="en-US" sz="3200" b="1" dirty="0">
              <a:solidFill>
                <a:srgbClr val="FFFFFF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807</Words>
  <Application>Microsoft Office PowerPoint</Application>
  <PresentationFormat>Προσαρμογή</PresentationFormat>
  <Paragraphs>128</Paragraphs>
  <Slides>20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20</vt:i4>
      </vt:variant>
    </vt:vector>
  </HeadingPairs>
  <TitlesOfParts>
    <vt:vector size="29" baseType="lpstr">
      <vt:lpstr>Poppins Bold</vt:lpstr>
      <vt:lpstr>新細明體</vt:lpstr>
      <vt:lpstr>Calibri</vt:lpstr>
      <vt:lpstr>Wingdings</vt:lpstr>
      <vt:lpstr>Open Sans Bold</vt:lpstr>
      <vt:lpstr>Open Sans</vt:lpstr>
      <vt:lpstr>Times New Roman</vt:lpstr>
      <vt:lpstr>Arial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Modern Conservation Presentation</dc:title>
  <dc:creator>Pantelidou, Elpida</dc:creator>
  <cp:lastModifiedBy>Pantelidou, Elpida</cp:lastModifiedBy>
  <cp:revision>70</cp:revision>
  <dcterms:created xsi:type="dcterms:W3CDTF">2006-08-16T00:00:00Z</dcterms:created>
  <dcterms:modified xsi:type="dcterms:W3CDTF">2025-05-28T08:25:17Z</dcterms:modified>
  <dc:identifier>DAGnNvCwloY</dc:identifier>
</cp:coreProperties>
</file>